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sldIdLst>
    <p:sldId id="303" r:id="rId2"/>
    <p:sldId id="300" r:id="rId3"/>
    <p:sldId id="329" r:id="rId4"/>
    <p:sldId id="302" r:id="rId5"/>
    <p:sldId id="308" r:id="rId6"/>
    <p:sldId id="309" r:id="rId7"/>
    <p:sldId id="328"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279" r:id="rId22"/>
    <p:sldId id="326" r:id="rId23"/>
  </p:sldIdLst>
  <p:sldSz cx="9144000" cy="5143500" type="screen16x9"/>
  <p:notesSz cx="6858000" cy="9144000"/>
  <p:embeddedFontLst>
    <p:embeddedFont>
      <p:font typeface="Calibri" pitchFamily="34" charset="0"/>
      <p:regular r:id="rId25"/>
      <p:bold r:id="rId26"/>
      <p:italic r:id="rId27"/>
      <p:boldItalic r:id="rId28"/>
    </p:embeddedFont>
    <p:embeddedFont>
      <p:font typeface="BankGothic Md BT" pitchFamily="3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89E"/>
    <a:srgbClr val="56575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7633" autoAdjust="0"/>
    <p:restoredTop sz="96588" autoAdjust="0"/>
  </p:normalViewPr>
  <p:slideViewPr>
    <p:cSldViewPr>
      <p:cViewPr varScale="1">
        <p:scale>
          <a:sx n="114" d="100"/>
          <a:sy n="114" d="100"/>
        </p:scale>
        <p:origin x="-114" y="-18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C7D001-A633-4C60-8876-1A62258A98D8}" type="datetimeFigureOut">
              <a:rPr lang="en-US" smtClean="0"/>
              <a:pPr/>
              <a:t>1/22/2009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772256-FE72-4FBE-9135-92FFABBFDD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772256-FE72-4FBE-9135-92FFABBFDDD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772256-FE72-4FBE-9135-92FFABBFDDD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772256-FE72-4FBE-9135-92FFABBFDDD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772256-FE72-4FBE-9135-92FFABBFDDD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772256-FE72-4FBE-9135-92FFABBFDDD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772256-FE72-4FBE-9135-92FFABBFDDD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772256-FE72-4FBE-9135-92FFABBFDDDC}"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772256-FE72-4FBE-9135-92FFABBFDDDC}"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F12BA2-8D35-4518-B175-1D71E2D240E1}" type="datetimeFigureOut">
              <a:rPr lang="en-US" smtClean="0"/>
              <a:pPr/>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CAC1-E478-43FB-90DF-D470150F39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12BA2-8D35-4518-B175-1D71E2D240E1}" type="datetimeFigureOut">
              <a:rPr lang="en-US" smtClean="0"/>
              <a:pPr/>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CAC1-E478-43FB-90DF-D470150F39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12BA2-8D35-4518-B175-1D71E2D240E1}" type="datetimeFigureOut">
              <a:rPr lang="en-US" smtClean="0"/>
              <a:pPr/>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CAC1-E478-43FB-90DF-D470150F39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12BA2-8D35-4518-B175-1D71E2D240E1}" type="datetimeFigureOut">
              <a:rPr lang="en-US" smtClean="0"/>
              <a:pPr/>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CAC1-E478-43FB-90DF-D470150F39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12BA2-8D35-4518-B175-1D71E2D240E1}" type="datetimeFigureOut">
              <a:rPr lang="en-US" smtClean="0"/>
              <a:pPr/>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CAC1-E478-43FB-90DF-D470150F39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12BA2-8D35-4518-B175-1D71E2D240E1}" type="datetimeFigureOut">
              <a:rPr lang="en-US" smtClean="0"/>
              <a:pPr/>
              <a:t>1/22/2009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6CAC1-E478-43FB-90DF-D470150F39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F12BA2-8D35-4518-B175-1D71E2D240E1}" type="datetimeFigureOut">
              <a:rPr lang="en-US" smtClean="0"/>
              <a:pPr/>
              <a:t>1/22/2009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F6CAC1-E478-43FB-90DF-D470150F39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12BA2-8D35-4518-B175-1D71E2D240E1}" type="datetimeFigureOut">
              <a:rPr lang="en-US" smtClean="0"/>
              <a:pPr/>
              <a:t>1/22/2009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F6CAC1-E478-43FB-90DF-D470150F39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12BA2-8D35-4518-B175-1D71E2D240E1}" type="datetimeFigureOut">
              <a:rPr lang="en-US" smtClean="0"/>
              <a:pPr/>
              <a:t>1/22/2009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F6CAC1-E478-43FB-90DF-D470150F39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12BA2-8D35-4518-B175-1D71E2D240E1}" type="datetimeFigureOut">
              <a:rPr lang="en-US" smtClean="0"/>
              <a:pPr/>
              <a:t>1/22/2009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6CAC1-E478-43FB-90DF-D470150F39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12BA2-8D35-4518-B175-1D71E2D240E1}" type="datetimeFigureOut">
              <a:rPr lang="en-US" smtClean="0"/>
              <a:pPr/>
              <a:t>1/22/2009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6CAC1-E478-43FB-90DF-D470150F39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F12BA2-8D35-4518-B175-1D71E2D240E1}" type="datetimeFigureOut">
              <a:rPr lang="en-US" smtClean="0"/>
              <a:pPr/>
              <a:t>1/22/2009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F6CAC1-E478-43FB-90DF-D470150F39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2228731"/>
            <a:ext cx="9144000" cy="800219"/>
          </a:xfrm>
          <a:prstGeom prst="rect">
            <a:avLst/>
          </a:prstGeom>
          <a:noFill/>
        </p:spPr>
        <p:txBody>
          <a:bodyPr wrap="square" rtlCol="0">
            <a:spAutoFit/>
          </a:bodyPr>
          <a:lstStyle/>
          <a:p>
            <a:pPr algn="ctr"/>
            <a:r>
              <a:rPr lang="en-US" sz="2800" dirty="0" smtClean="0">
                <a:solidFill>
                  <a:schemeClr val="bg1"/>
                </a:solidFill>
                <a:latin typeface="BankGothic Md BT" pitchFamily="34" charset="0"/>
              </a:rPr>
              <a:t>Serbian Supercomputing Initiative</a:t>
            </a:r>
          </a:p>
          <a:p>
            <a:pPr algn="ctr"/>
            <a:r>
              <a:rPr lang="en-US" dirty="0" smtClean="0">
                <a:solidFill>
                  <a:schemeClr val="bg1"/>
                </a:solidFill>
              </a:rPr>
              <a:t> </a:t>
            </a:r>
            <a:endParaRPr lang="en-US" dirty="0">
              <a:solidFill>
                <a:schemeClr val="bg1"/>
              </a:solidFill>
            </a:endParaRPr>
          </a:p>
        </p:txBody>
      </p:sp>
      <p:sp>
        <p:nvSpPr>
          <p:cNvPr id="6" name="TextBox 5"/>
          <p:cNvSpPr txBox="1"/>
          <p:nvPr/>
        </p:nvSpPr>
        <p:spPr>
          <a:xfrm>
            <a:off x="0" y="1989951"/>
            <a:ext cx="9144000" cy="276999"/>
          </a:xfrm>
          <a:prstGeom prst="rect">
            <a:avLst/>
          </a:prstGeom>
          <a:noFill/>
        </p:spPr>
        <p:txBody>
          <a:bodyPr wrap="square" rtlCol="0">
            <a:spAutoFit/>
          </a:bodyPr>
          <a:lstStyle/>
          <a:p>
            <a:pPr algn="ctr"/>
            <a:r>
              <a:rPr lang="en-US" sz="1200" cap="small" dirty="0" smtClean="0">
                <a:solidFill>
                  <a:schemeClr val="bg1"/>
                </a:solidFill>
                <a:latin typeface="BankGothic Md BT" pitchFamily="34" charset="0"/>
              </a:rPr>
              <a:t>Institute of Physics Belgrade</a:t>
            </a:r>
            <a:endParaRPr lang="en-US" sz="1200" cap="all" dirty="0">
              <a:solidFill>
                <a:schemeClr val="bg1"/>
              </a:solidFill>
              <a:latin typeface="BankGothic Md BT" pitchFamily="34" charset="0"/>
            </a:endParaRPr>
          </a:p>
        </p:txBody>
      </p:sp>
      <p:sp>
        <p:nvSpPr>
          <p:cNvPr id="7" name="TextBox 6"/>
          <p:cNvSpPr txBox="1"/>
          <p:nvPr/>
        </p:nvSpPr>
        <p:spPr>
          <a:xfrm>
            <a:off x="0" y="3409950"/>
            <a:ext cx="9144000" cy="276999"/>
          </a:xfrm>
          <a:prstGeom prst="rect">
            <a:avLst/>
          </a:prstGeom>
          <a:noFill/>
        </p:spPr>
        <p:txBody>
          <a:bodyPr wrap="square" rtlCol="0">
            <a:spAutoFit/>
          </a:bodyPr>
          <a:lstStyle/>
          <a:p>
            <a:pPr algn="ctr"/>
            <a:r>
              <a:rPr lang="en-US" sz="1200" cap="small" dirty="0" smtClean="0">
                <a:solidFill>
                  <a:schemeClr val="bg1"/>
                </a:solidFill>
                <a:latin typeface="BankGothic Md BT" pitchFamily="34" charset="0"/>
              </a:rPr>
              <a:t>January 2009</a:t>
            </a:r>
            <a:endParaRPr lang="en-US" sz="1200" cap="all" dirty="0">
              <a:solidFill>
                <a:schemeClr val="bg1"/>
              </a:solidFill>
              <a:latin typeface="BankGothic Md BT"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flipV="1">
            <a:off x="2438400" y="717374"/>
            <a:ext cx="5334000" cy="350520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55"/>
          <p:cNvGrpSpPr/>
          <p:nvPr/>
        </p:nvGrpSpPr>
        <p:grpSpPr>
          <a:xfrm>
            <a:off x="2364581" y="171450"/>
            <a:ext cx="5422180" cy="4361688"/>
            <a:chOff x="2364581" y="171450"/>
            <a:chExt cx="5422180" cy="4361688"/>
          </a:xfrm>
        </p:grpSpPr>
        <p:sp>
          <p:nvSpPr>
            <p:cNvPr id="15" name="Rectangle 14"/>
            <p:cNvSpPr/>
            <p:nvPr/>
          </p:nvSpPr>
          <p:spPr>
            <a:xfrm>
              <a:off x="2407920" y="171450"/>
              <a:ext cx="5364480" cy="43616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880126" y="2346159"/>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54687" y="2344534"/>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27709" y="2350195"/>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098479" y="2344276"/>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172584" y="2349073"/>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00945" y="66516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93196" y="1147197"/>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85447" y="1626354"/>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77698" y="211503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7698" y="260194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72330" y="308408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4581" y="3568610"/>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5447" y="4050433"/>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161"/>
          <p:cNvGrpSpPr/>
          <p:nvPr/>
        </p:nvGrpSpPr>
        <p:grpSpPr>
          <a:xfrm>
            <a:off x="2320176" y="168038"/>
            <a:ext cx="96137" cy="4233279"/>
            <a:chOff x="2320176" y="168038"/>
            <a:chExt cx="96137" cy="4233279"/>
          </a:xfrm>
        </p:grpSpPr>
        <p:grpSp>
          <p:nvGrpSpPr>
            <p:cNvPr id="4" name="Group 152"/>
            <p:cNvGrpSpPr/>
            <p:nvPr/>
          </p:nvGrpSpPr>
          <p:grpSpPr>
            <a:xfrm>
              <a:off x="2333008" y="168038"/>
              <a:ext cx="79714" cy="352662"/>
              <a:chOff x="2333008" y="168038"/>
              <a:chExt cx="79714" cy="352662"/>
            </a:xfrm>
          </p:grpSpPr>
          <p:cxnSp>
            <p:nvCxnSpPr>
              <p:cNvPr id="34" name="Straight Connector 33"/>
              <p:cNvCxnSpPr/>
              <p:nvPr/>
            </p:nvCxnSpPr>
            <p:spPr>
              <a:xfrm>
                <a:off x="2333008" y="16803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4"/>
            <p:cNvGrpSpPr/>
            <p:nvPr/>
          </p:nvGrpSpPr>
          <p:grpSpPr>
            <a:xfrm>
              <a:off x="2325964" y="660420"/>
              <a:ext cx="86245" cy="351627"/>
              <a:chOff x="2326477" y="169073"/>
              <a:chExt cx="86245" cy="351627"/>
            </a:xfrm>
          </p:grpSpPr>
          <p:cxnSp>
            <p:nvCxnSpPr>
              <p:cNvPr id="46" name="Straight Connector 4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4"/>
            <p:cNvGrpSpPr/>
            <p:nvPr/>
          </p:nvGrpSpPr>
          <p:grpSpPr>
            <a:xfrm>
              <a:off x="2323070" y="1146993"/>
              <a:ext cx="86245" cy="351627"/>
              <a:chOff x="2326477" y="169073"/>
              <a:chExt cx="86245" cy="351627"/>
            </a:xfrm>
          </p:grpSpPr>
          <p:cxnSp>
            <p:nvCxnSpPr>
              <p:cNvPr id="56" name="Straight Connector 5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4"/>
            <p:cNvGrpSpPr/>
            <p:nvPr/>
          </p:nvGrpSpPr>
          <p:grpSpPr>
            <a:xfrm>
              <a:off x="2320176" y="1628792"/>
              <a:ext cx="86245" cy="351627"/>
              <a:chOff x="2326477" y="169073"/>
              <a:chExt cx="86245" cy="351627"/>
            </a:xfrm>
          </p:grpSpPr>
          <p:cxnSp>
            <p:nvCxnSpPr>
              <p:cNvPr id="66" name="Straight Connector 6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a:off x="2324425" y="2115365"/>
              <a:ext cx="86245" cy="351627"/>
              <a:chOff x="2326477" y="169073"/>
              <a:chExt cx="86245" cy="351627"/>
            </a:xfrm>
          </p:grpSpPr>
          <p:cxnSp>
            <p:nvCxnSpPr>
              <p:cNvPr id="76" name="Straight Connector 7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84"/>
            <p:cNvGrpSpPr/>
            <p:nvPr/>
          </p:nvGrpSpPr>
          <p:grpSpPr>
            <a:xfrm>
              <a:off x="2323912" y="2601938"/>
              <a:ext cx="86245" cy="351627"/>
              <a:chOff x="2326477" y="169073"/>
              <a:chExt cx="86245" cy="351627"/>
            </a:xfrm>
          </p:grpSpPr>
          <p:cxnSp>
            <p:nvCxnSpPr>
              <p:cNvPr id="86" name="Straight Connector 8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94"/>
            <p:cNvGrpSpPr/>
            <p:nvPr/>
          </p:nvGrpSpPr>
          <p:grpSpPr>
            <a:xfrm>
              <a:off x="2325964" y="3079760"/>
              <a:ext cx="86245" cy="351627"/>
              <a:chOff x="2326477" y="169073"/>
              <a:chExt cx="86245" cy="351627"/>
            </a:xfrm>
          </p:grpSpPr>
          <p:cxnSp>
            <p:nvCxnSpPr>
              <p:cNvPr id="96" name="Straight Connector 9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04"/>
            <p:cNvGrpSpPr/>
            <p:nvPr/>
          </p:nvGrpSpPr>
          <p:grpSpPr>
            <a:xfrm>
              <a:off x="2328016" y="3564725"/>
              <a:ext cx="86245" cy="351627"/>
              <a:chOff x="2326477" y="169073"/>
              <a:chExt cx="86245" cy="351627"/>
            </a:xfrm>
          </p:grpSpPr>
          <p:cxnSp>
            <p:nvCxnSpPr>
              <p:cNvPr id="106" name="Straight Connector 10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14"/>
            <p:cNvGrpSpPr/>
            <p:nvPr/>
          </p:nvGrpSpPr>
          <p:grpSpPr>
            <a:xfrm>
              <a:off x="2330068" y="4049690"/>
              <a:ext cx="86245" cy="351627"/>
              <a:chOff x="2326477" y="169073"/>
              <a:chExt cx="86245" cy="351627"/>
            </a:xfrm>
          </p:grpSpPr>
          <p:cxnSp>
            <p:nvCxnSpPr>
              <p:cNvPr id="116" name="Straight Connector 11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25" name="Straight Connector 124"/>
          <p:cNvCxnSpPr/>
          <p:nvPr/>
        </p:nvCxnSpPr>
        <p:spPr>
          <a:xfrm>
            <a:off x="2333740" y="4530267"/>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015648" y="458070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088924" y="4575764"/>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164477"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6235722"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7301843"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159"/>
          <p:cNvGrpSpPr/>
          <p:nvPr/>
        </p:nvGrpSpPr>
        <p:grpSpPr>
          <a:xfrm>
            <a:off x="1295400" y="30708"/>
            <a:ext cx="1066800" cy="4629777"/>
            <a:chOff x="1295400" y="30708"/>
            <a:chExt cx="1066800" cy="4629777"/>
          </a:xfrm>
        </p:grpSpPr>
        <p:sp>
          <p:nvSpPr>
            <p:cNvPr id="22" name="TextBox 21"/>
            <p:cNvSpPr txBox="1"/>
            <p:nvPr/>
          </p:nvSpPr>
          <p:spPr>
            <a:xfrm rot="16200000">
              <a:off x="132893" y="2374357"/>
              <a:ext cx="2837796" cy="338554"/>
            </a:xfrm>
            <a:prstGeom prst="rect">
              <a:avLst/>
            </a:prstGeom>
            <a:noFill/>
          </p:spPr>
          <p:txBody>
            <a:bodyPr wrap="square" rtlCol="0">
              <a:spAutoFit/>
            </a:bodyPr>
            <a:lstStyle/>
            <a:p>
              <a:r>
                <a:rPr lang="en-US" sz="1600" dirty="0" smtClean="0">
                  <a:solidFill>
                    <a:schemeClr val="bg1"/>
                  </a:solidFill>
                  <a:latin typeface="BankGothic Md BT" pitchFamily="34" charset="0"/>
                </a:rPr>
                <a:t>Performance  (</a:t>
              </a:r>
              <a:r>
                <a:rPr lang="en-US" sz="1600" dirty="0" err="1" smtClean="0">
                  <a:solidFill>
                    <a:schemeClr val="bg1"/>
                  </a:solidFill>
                  <a:latin typeface="BankGothic Md BT" pitchFamily="34" charset="0"/>
                </a:rPr>
                <a:t>TFlops</a:t>
              </a:r>
              <a:r>
                <a:rPr lang="en-US" sz="1600" dirty="0" smtClean="0">
                  <a:solidFill>
                    <a:schemeClr val="bg1"/>
                  </a:solidFill>
                  <a:latin typeface="BankGothic Md BT" pitchFamily="34" charset="0"/>
                </a:rPr>
                <a:t>)</a:t>
              </a:r>
              <a:endParaRPr lang="en-US" sz="1600" dirty="0">
                <a:solidFill>
                  <a:schemeClr val="bg1"/>
                </a:solidFill>
                <a:latin typeface="BankGothic Md BT" pitchFamily="34" charset="0"/>
              </a:endParaRPr>
            </a:p>
          </p:txBody>
        </p:sp>
        <p:sp>
          <p:nvSpPr>
            <p:cNvPr id="132" name="TextBox 131"/>
            <p:cNvSpPr txBox="1"/>
            <p:nvPr/>
          </p:nvSpPr>
          <p:spPr>
            <a:xfrm>
              <a:off x="1295400" y="3070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100000</a:t>
              </a:r>
              <a:endParaRPr lang="en-US" sz="1200" dirty="0">
                <a:solidFill>
                  <a:schemeClr val="bg1"/>
                </a:solidFill>
                <a:latin typeface="BankGothic Md BT" pitchFamily="34" charset="0"/>
              </a:endParaRPr>
            </a:p>
          </p:txBody>
        </p:sp>
        <p:sp>
          <p:nvSpPr>
            <p:cNvPr id="133" name="TextBox 132"/>
            <p:cNvSpPr txBox="1"/>
            <p:nvPr/>
          </p:nvSpPr>
          <p:spPr>
            <a:xfrm>
              <a:off x="1295400" y="51435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a:t>
              </a:r>
              <a:endParaRPr lang="en-US" sz="1200" dirty="0">
                <a:solidFill>
                  <a:schemeClr val="bg1"/>
                </a:solidFill>
                <a:latin typeface="BankGothic Md BT" pitchFamily="34" charset="0"/>
              </a:endParaRPr>
            </a:p>
          </p:txBody>
        </p:sp>
        <p:sp>
          <p:nvSpPr>
            <p:cNvPr id="134" name="TextBox 133"/>
            <p:cNvSpPr txBox="1"/>
            <p:nvPr/>
          </p:nvSpPr>
          <p:spPr>
            <a:xfrm>
              <a:off x="1295400" y="99799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a:t>
              </a:r>
              <a:endParaRPr lang="en-US" sz="1200" dirty="0">
                <a:solidFill>
                  <a:schemeClr val="bg1"/>
                </a:solidFill>
                <a:latin typeface="BankGothic Md BT" pitchFamily="34" charset="0"/>
              </a:endParaRPr>
            </a:p>
          </p:txBody>
        </p:sp>
        <p:sp>
          <p:nvSpPr>
            <p:cNvPr id="135" name="TextBox 134"/>
            <p:cNvSpPr txBox="1"/>
            <p:nvPr/>
          </p:nvSpPr>
          <p:spPr>
            <a:xfrm>
              <a:off x="1295400" y="148163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a:t>
              </a:r>
              <a:endParaRPr lang="en-US" sz="1200" dirty="0">
                <a:solidFill>
                  <a:schemeClr val="bg1"/>
                </a:solidFill>
                <a:latin typeface="BankGothic Md BT" pitchFamily="34" charset="0"/>
              </a:endParaRPr>
            </a:p>
          </p:txBody>
        </p:sp>
        <p:sp>
          <p:nvSpPr>
            <p:cNvPr id="136" name="TextBox 135"/>
            <p:cNvSpPr txBox="1"/>
            <p:nvPr/>
          </p:nvSpPr>
          <p:spPr>
            <a:xfrm>
              <a:off x="1295400" y="196527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a:t>
              </a:r>
              <a:endParaRPr lang="en-US" sz="1200" dirty="0">
                <a:solidFill>
                  <a:schemeClr val="bg1"/>
                </a:solidFill>
                <a:latin typeface="BankGothic Md BT" pitchFamily="34" charset="0"/>
              </a:endParaRPr>
            </a:p>
          </p:txBody>
        </p:sp>
        <p:sp>
          <p:nvSpPr>
            <p:cNvPr id="137" name="TextBox 136"/>
            <p:cNvSpPr txBox="1"/>
            <p:nvPr/>
          </p:nvSpPr>
          <p:spPr>
            <a:xfrm>
              <a:off x="1295400" y="244891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a:t>
              </a:r>
              <a:endParaRPr lang="en-US" sz="1200" dirty="0">
                <a:solidFill>
                  <a:schemeClr val="bg1"/>
                </a:solidFill>
                <a:latin typeface="BankGothic Md BT" pitchFamily="34" charset="0"/>
              </a:endParaRPr>
            </a:p>
          </p:txBody>
        </p:sp>
        <p:sp>
          <p:nvSpPr>
            <p:cNvPr id="138" name="TextBox 137"/>
            <p:cNvSpPr txBox="1"/>
            <p:nvPr/>
          </p:nvSpPr>
          <p:spPr>
            <a:xfrm>
              <a:off x="1295400" y="293256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0.1</a:t>
              </a:r>
              <a:endParaRPr lang="en-US" sz="1200" dirty="0">
                <a:solidFill>
                  <a:schemeClr val="bg1"/>
                </a:solidFill>
                <a:latin typeface="BankGothic Md BT" pitchFamily="34" charset="0"/>
              </a:endParaRPr>
            </a:p>
          </p:txBody>
        </p:sp>
        <p:sp>
          <p:nvSpPr>
            <p:cNvPr id="139" name="TextBox 138"/>
            <p:cNvSpPr txBox="1"/>
            <p:nvPr/>
          </p:nvSpPr>
          <p:spPr>
            <a:xfrm>
              <a:off x="1295400" y="341620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0.01</a:t>
              </a:r>
              <a:endParaRPr lang="en-US" sz="1200" dirty="0">
                <a:solidFill>
                  <a:schemeClr val="bg1"/>
                </a:solidFill>
                <a:latin typeface="BankGothic Md BT" pitchFamily="34" charset="0"/>
              </a:endParaRPr>
            </a:p>
          </p:txBody>
        </p:sp>
        <p:sp>
          <p:nvSpPr>
            <p:cNvPr id="140" name="TextBox 139"/>
            <p:cNvSpPr txBox="1"/>
            <p:nvPr/>
          </p:nvSpPr>
          <p:spPr>
            <a:xfrm>
              <a:off x="1295400" y="389984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1E-3</a:t>
              </a:r>
              <a:endParaRPr lang="en-US" sz="1200" dirty="0">
                <a:solidFill>
                  <a:schemeClr val="bg1"/>
                </a:solidFill>
                <a:latin typeface="BankGothic Md BT" pitchFamily="34" charset="0"/>
              </a:endParaRPr>
            </a:p>
          </p:txBody>
        </p:sp>
        <p:sp>
          <p:nvSpPr>
            <p:cNvPr id="141" name="TextBox 140"/>
            <p:cNvSpPr txBox="1"/>
            <p:nvPr/>
          </p:nvSpPr>
          <p:spPr>
            <a:xfrm>
              <a:off x="1295400" y="438348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1E-4</a:t>
              </a:r>
              <a:endParaRPr lang="en-US" sz="1200" dirty="0">
                <a:solidFill>
                  <a:schemeClr val="bg1"/>
                </a:solidFill>
                <a:latin typeface="BankGothic Md BT" pitchFamily="34" charset="0"/>
              </a:endParaRPr>
            </a:p>
          </p:txBody>
        </p:sp>
      </p:grpSp>
      <p:grpSp>
        <p:nvGrpSpPr>
          <p:cNvPr id="16" name="Group 160"/>
          <p:cNvGrpSpPr/>
          <p:nvPr/>
        </p:nvGrpSpPr>
        <p:grpSpPr>
          <a:xfrm>
            <a:off x="2667000" y="4584482"/>
            <a:ext cx="5029200" cy="559018"/>
            <a:chOff x="2667000" y="4584482"/>
            <a:chExt cx="5029200" cy="559018"/>
          </a:xfrm>
        </p:grpSpPr>
        <p:sp>
          <p:nvSpPr>
            <p:cNvPr id="23" name="TextBox 22"/>
            <p:cNvSpPr txBox="1"/>
            <p:nvPr/>
          </p:nvSpPr>
          <p:spPr>
            <a:xfrm>
              <a:off x="4572000" y="4804946"/>
              <a:ext cx="852408" cy="338554"/>
            </a:xfrm>
            <a:prstGeom prst="rect">
              <a:avLst/>
            </a:prstGeom>
            <a:noFill/>
          </p:spPr>
          <p:txBody>
            <a:bodyPr wrap="square" rtlCol="0">
              <a:spAutoFit/>
            </a:bodyPr>
            <a:lstStyle/>
            <a:p>
              <a:r>
                <a:rPr lang="en-US" sz="1600" dirty="0" smtClean="0">
                  <a:solidFill>
                    <a:schemeClr val="bg1"/>
                  </a:solidFill>
                  <a:latin typeface="BankGothic Md BT" pitchFamily="34" charset="0"/>
                </a:rPr>
                <a:t>Year</a:t>
              </a:r>
              <a:endParaRPr lang="en-US" dirty="0">
                <a:solidFill>
                  <a:schemeClr val="bg1"/>
                </a:solidFill>
                <a:latin typeface="BankGothic Md BT" pitchFamily="34" charset="0"/>
              </a:endParaRPr>
            </a:p>
          </p:txBody>
        </p:sp>
        <p:sp>
          <p:nvSpPr>
            <p:cNvPr id="147" name="TextBox 146"/>
            <p:cNvSpPr txBox="1"/>
            <p:nvPr/>
          </p:nvSpPr>
          <p:spPr>
            <a:xfrm>
              <a:off x="2667000" y="4584482"/>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1995</a:t>
              </a:r>
              <a:endParaRPr lang="en-US" sz="1400" dirty="0">
                <a:solidFill>
                  <a:schemeClr val="bg1"/>
                </a:solidFill>
                <a:latin typeface="BankGothic Md BT" pitchFamily="34" charset="0"/>
              </a:endParaRPr>
            </a:p>
          </p:txBody>
        </p:sp>
        <p:sp>
          <p:nvSpPr>
            <p:cNvPr id="148" name="TextBox 147"/>
            <p:cNvSpPr txBox="1"/>
            <p:nvPr/>
          </p:nvSpPr>
          <p:spPr>
            <a:xfrm>
              <a:off x="3733800" y="4586758"/>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2000</a:t>
              </a:r>
              <a:endParaRPr lang="en-US" sz="1400" dirty="0">
                <a:solidFill>
                  <a:schemeClr val="bg1"/>
                </a:solidFill>
                <a:latin typeface="BankGothic Md BT" pitchFamily="34" charset="0"/>
              </a:endParaRPr>
            </a:p>
          </p:txBody>
        </p:sp>
        <p:sp>
          <p:nvSpPr>
            <p:cNvPr id="149" name="TextBox 148"/>
            <p:cNvSpPr txBox="1"/>
            <p:nvPr/>
          </p:nvSpPr>
          <p:spPr>
            <a:xfrm>
              <a:off x="4800600" y="4589034"/>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2005</a:t>
              </a:r>
              <a:endParaRPr lang="en-US" sz="1400" dirty="0">
                <a:solidFill>
                  <a:schemeClr val="bg1"/>
                </a:solidFill>
                <a:latin typeface="BankGothic Md BT" pitchFamily="34" charset="0"/>
              </a:endParaRPr>
            </a:p>
          </p:txBody>
        </p:sp>
        <p:sp>
          <p:nvSpPr>
            <p:cNvPr id="150" name="TextBox 149"/>
            <p:cNvSpPr txBox="1"/>
            <p:nvPr/>
          </p:nvSpPr>
          <p:spPr>
            <a:xfrm>
              <a:off x="5867400" y="4591310"/>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2010</a:t>
              </a:r>
              <a:endParaRPr lang="en-US" sz="1400" dirty="0">
                <a:solidFill>
                  <a:schemeClr val="bg1"/>
                </a:solidFill>
                <a:latin typeface="BankGothic Md BT" pitchFamily="34" charset="0"/>
              </a:endParaRPr>
            </a:p>
          </p:txBody>
        </p:sp>
        <p:sp>
          <p:nvSpPr>
            <p:cNvPr id="151" name="TextBox 150"/>
            <p:cNvSpPr txBox="1"/>
            <p:nvPr/>
          </p:nvSpPr>
          <p:spPr>
            <a:xfrm>
              <a:off x="6934200" y="4593586"/>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2015</a:t>
              </a:r>
              <a:endParaRPr lang="en-US" sz="1400" dirty="0">
                <a:solidFill>
                  <a:schemeClr val="bg1"/>
                </a:solidFill>
                <a:latin typeface="BankGothic Md BT" pitchFamily="34" charset="0"/>
              </a:endParaRPr>
            </a:p>
          </p:txBody>
        </p:sp>
      </p:grpSp>
      <p:sp>
        <p:nvSpPr>
          <p:cNvPr id="154" name="Rounded Rectangle 153"/>
          <p:cNvSpPr/>
          <p:nvPr/>
        </p:nvSpPr>
        <p:spPr>
          <a:xfrm rot="3420000">
            <a:off x="4825872" y="-1148369"/>
            <a:ext cx="45720" cy="585216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3420000">
            <a:off x="5074027" y="-565454"/>
            <a:ext cx="45720" cy="640080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a:spLocks noChangeAspect="1"/>
          </p:cNvSpPr>
          <p:nvPr/>
        </p:nvSpPr>
        <p:spPr>
          <a:xfrm>
            <a:off x="5790090" y="1420867"/>
            <a:ext cx="129540" cy="129540"/>
          </a:xfrm>
          <a:prstGeom prst="rect">
            <a:avLst/>
          </a:prstGeom>
          <a:solidFill>
            <a:schemeClr val="tx1">
              <a:lumMod val="75000"/>
              <a:lumOff val="2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a:spLocks noChangeAspect="1"/>
          </p:cNvSpPr>
          <p:nvPr/>
        </p:nvSpPr>
        <p:spPr>
          <a:xfrm>
            <a:off x="5796484" y="1652097"/>
            <a:ext cx="129540" cy="129540"/>
          </a:xfrm>
          <a:prstGeom prst="rect">
            <a:avLst/>
          </a:prstGeom>
          <a:solidFill>
            <a:schemeClr val="bg1">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65"/>
          <p:cNvGrpSpPr/>
          <p:nvPr/>
        </p:nvGrpSpPr>
        <p:grpSpPr>
          <a:xfrm>
            <a:off x="3261466" y="4522498"/>
            <a:ext cx="624734" cy="50771"/>
            <a:chOff x="3261466" y="4522498"/>
            <a:chExt cx="624734" cy="50771"/>
          </a:xfrm>
        </p:grpSpPr>
        <p:cxnSp>
          <p:nvCxnSpPr>
            <p:cNvPr id="143" name="Straight Connector 14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66"/>
          <p:cNvGrpSpPr/>
          <p:nvPr/>
        </p:nvGrpSpPr>
        <p:grpSpPr>
          <a:xfrm>
            <a:off x="4341812" y="4522439"/>
            <a:ext cx="624734" cy="50771"/>
            <a:chOff x="3261466" y="4520776"/>
            <a:chExt cx="624734" cy="50771"/>
          </a:xfrm>
        </p:grpSpPr>
        <p:cxnSp>
          <p:nvCxnSpPr>
            <p:cNvPr id="168" name="Straight Connector 16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459530" y="4542842"/>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176"/>
          <p:cNvGrpSpPr/>
          <p:nvPr/>
        </p:nvGrpSpPr>
        <p:grpSpPr>
          <a:xfrm>
            <a:off x="5437401" y="4522498"/>
            <a:ext cx="624734" cy="50771"/>
            <a:chOff x="3261466" y="4522498"/>
            <a:chExt cx="624734" cy="50771"/>
          </a:xfrm>
        </p:grpSpPr>
        <p:cxnSp>
          <p:nvCxnSpPr>
            <p:cNvPr id="178" name="Straight Connector 17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181"/>
          <p:cNvGrpSpPr/>
          <p:nvPr/>
        </p:nvGrpSpPr>
        <p:grpSpPr>
          <a:xfrm>
            <a:off x="2451946" y="4522498"/>
            <a:ext cx="404604" cy="50771"/>
            <a:chOff x="3481596" y="4522498"/>
            <a:chExt cx="404604" cy="50771"/>
          </a:xfrm>
        </p:grpSpPr>
        <p:cxnSp>
          <p:nvCxnSpPr>
            <p:cNvPr id="184" name="Straight Connector 18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186"/>
          <p:cNvGrpSpPr/>
          <p:nvPr/>
        </p:nvGrpSpPr>
        <p:grpSpPr>
          <a:xfrm>
            <a:off x="6502395" y="4522414"/>
            <a:ext cx="624734" cy="50886"/>
            <a:chOff x="3261466" y="4525827"/>
            <a:chExt cx="624734" cy="50886"/>
          </a:xfrm>
        </p:grpSpPr>
        <p:cxnSp>
          <p:nvCxnSpPr>
            <p:cNvPr id="188" name="Straight Connector 18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3652568" y="4551337"/>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3862546" y="4553059"/>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191"/>
          <p:cNvGrpSpPr/>
          <p:nvPr/>
        </p:nvGrpSpPr>
        <p:grpSpPr>
          <a:xfrm>
            <a:off x="7555758" y="4515641"/>
            <a:ext cx="221718" cy="47442"/>
            <a:chOff x="3261466" y="4525827"/>
            <a:chExt cx="221718" cy="47442"/>
          </a:xfrm>
        </p:grpSpPr>
        <p:cxnSp>
          <p:nvCxnSpPr>
            <p:cNvPr id="193" name="Straight Connector 19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6" name="TextBox 205"/>
          <p:cNvSpPr txBox="1"/>
          <p:nvPr/>
        </p:nvSpPr>
        <p:spPr>
          <a:xfrm rot="19591128">
            <a:off x="2456230" y="2598926"/>
            <a:ext cx="3333108" cy="276999"/>
          </a:xfrm>
          <a:prstGeom prst="rect">
            <a:avLst/>
          </a:prstGeom>
          <a:noFill/>
        </p:spPr>
        <p:txBody>
          <a:bodyPr wrap="square" rtlCol="0">
            <a:spAutoFit/>
          </a:bodyPr>
          <a:lstStyle/>
          <a:p>
            <a:r>
              <a:rPr lang="en-US" sz="1200" spc="300" dirty="0" smtClean="0">
                <a:solidFill>
                  <a:srgbClr val="CC9900"/>
                </a:solidFill>
                <a:latin typeface="BankGothic Md BT" pitchFamily="34" charset="0"/>
              </a:rPr>
              <a:t>TOP 500 Supercomputers</a:t>
            </a:r>
            <a:endParaRPr lang="en-US" sz="1200" spc="300" dirty="0">
              <a:solidFill>
                <a:srgbClr val="CC9900"/>
              </a:solidFill>
              <a:latin typeface="BankGothic Md BT" pitchFamily="34" charset="0"/>
            </a:endParaRPr>
          </a:p>
        </p:txBody>
      </p:sp>
      <p:sp>
        <p:nvSpPr>
          <p:cNvPr id="172" name="Freeform 171"/>
          <p:cNvSpPr/>
          <p:nvPr/>
        </p:nvSpPr>
        <p:spPr>
          <a:xfrm>
            <a:off x="5242560" y="2920576"/>
            <a:ext cx="45720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5166357" y="2891793"/>
            <a:ext cx="91453" cy="91453"/>
          </a:xfrm>
          <a:prstGeom prst="ellipse">
            <a:avLst/>
          </a:prstGeom>
          <a:solidFill>
            <a:srgbClr val="005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5638800" y="2910418"/>
            <a:ext cx="71828" cy="71828"/>
          </a:xfrm>
          <a:prstGeom prst="ellipse">
            <a:avLst/>
          </a:pr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flipV="1">
            <a:off x="2438400" y="717374"/>
            <a:ext cx="5334000" cy="350520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55"/>
          <p:cNvGrpSpPr/>
          <p:nvPr/>
        </p:nvGrpSpPr>
        <p:grpSpPr>
          <a:xfrm>
            <a:off x="2364581" y="171450"/>
            <a:ext cx="5422180" cy="4361688"/>
            <a:chOff x="2364581" y="171450"/>
            <a:chExt cx="5422180" cy="4361688"/>
          </a:xfrm>
        </p:grpSpPr>
        <p:sp>
          <p:nvSpPr>
            <p:cNvPr id="15" name="Rectangle 14"/>
            <p:cNvSpPr/>
            <p:nvPr/>
          </p:nvSpPr>
          <p:spPr>
            <a:xfrm>
              <a:off x="2407920" y="171450"/>
              <a:ext cx="5364480" cy="43616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880126" y="2346159"/>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54687" y="2344534"/>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27709" y="2350195"/>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098479" y="2344276"/>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172584" y="2349073"/>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00945" y="66516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93196" y="1147197"/>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85447" y="1626354"/>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77698" y="211503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7698" y="260194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72330" y="308408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4581" y="3568610"/>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5447" y="4050433"/>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161"/>
          <p:cNvGrpSpPr/>
          <p:nvPr/>
        </p:nvGrpSpPr>
        <p:grpSpPr>
          <a:xfrm>
            <a:off x="2320176" y="168038"/>
            <a:ext cx="96137" cy="4233279"/>
            <a:chOff x="2320176" y="168038"/>
            <a:chExt cx="96137" cy="4233279"/>
          </a:xfrm>
        </p:grpSpPr>
        <p:grpSp>
          <p:nvGrpSpPr>
            <p:cNvPr id="4" name="Group 152"/>
            <p:cNvGrpSpPr/>
            <p:nvPr/>
          </p:nvGrpSpPr>
          <p:grpSpPr>
            <a:xfrm>
              <a:off x="2333008" y="168038"/>
              <a:ext cx="79714" cy="352662"/>
              <a:chOff x="2333008" y="168038"/>
              <a:chExt cx="79714" cy="352662"/>
            </a:xfrm>
          </p:grpSpPr>
          <p:cxnSp>
            <p:nvCxnSpPr>
              <p:cNvPr id="34" name="Straight Connector 33"/>
              <p:cNvCxnSpPr/>
              <p:nvPr/>
            </p:nvCxnSpPr>
            <p:spPr>
              <a:xfrm>
                <a:off x="2333008" y="16803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4"/>
            <p:cNvGrpSpPr/>
            <p:nvPr/>
          </p:nvGrpSpPr>
          <p:grpSpPr>
            <a:xfrm>
              <a:off x="2325964" y="660420"/>
              <a:ext cx="86245" cy="351627"/>
              <a:chOff x="2326477" y="169073"/>
              <a:chExt cx="86245" cy="351627"/>
            </a:xfrm>
          </p:grpSpPr>
          <p:cxnSp>
            <p:nvCxnSpPr>
              <p:cNvPr id="46" name="Straight Connector 4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4"/>
            <p:cNvGrpSpPr/>
            <p:nvPr/>
          </p:nvGrpSpPr>
          <p:grpSpPr>
            <a:xfrm>
              <a:off x="2323070" y="1146993"/>
              <a:ext cx="86245" cy="351627"/>
              <a:chOff x="2326477" y="169073"/>
              <a:chExt cx="86245" cy="351627"/>
            </a:xfrm>
          </p:grpSpPr>
          <p:cxnSp>
            <p:nvCxnSpPr>
              <p:cNvPr id="56" name="Straight Connector 5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4"/>
            <p:cNvGrpSpPr/>
            <p:nvPr/>
          </p:nvGrpSpPr>
          <p:grpSpPr>
            <a:xfrm>
              <a:off x="2320176" y="1628792"/>
              <a:ext cx="86245" cy="351627"/>
              <a:chOff x="2326477" y="169073"/>
              <a:chExt cx="86245" cy="351627"/>
            </a:xfrm>
          </p:grpSpPr>
          <p:cxnSp>
            <p:nvCxnSpPr>
              <p:cNvPr id="66" name="Straight Connector 6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a:off x="2324425" y="2115365"/>
              <a:ext cx="86245" cy="351627"/>
              <a:chOff x="2326477" y="169073"/>
              <a:chExt cx="86245" cy="351627"/>
            </a:xfrm>
          </p:grpSpPr>
          <p:cxnSp>
            <p:nvCxnSpPr>
              <p:cNvPr id="76" name="Straight Connector 7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84"/>
            <p:cNvGrpSpPr/>
            <p:nvPr/>
          </p:nvGrpSpPr>
          <p:grpSpPr>
            <a:xfrm>
              <a:off x="2323912" y="2601938"/>
              <a:ext cx="86245" cy="351627"/>
              <a:chOff x="2326477" y="169073"/>
              <a:chExt cx="86245" cy="351627"/>
            </a:xfrm>
          </p:grpSpPr>
          <p:cxnSp>
            <p:nvCxnSpPr>
              <p:cNvPr id="86" name="Straight Connector 8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94"/>
            <p:cNvGrpSpPr/>
            <p:nvPr/>
          </p:nvGrpSpPr>
          <p:grpSpPr>
            <a:xfrm>
              <a:off x="2325964" y="3079760"/>
              <a:ext cx="86245" cy="351627"/>
              <a:chOff x="2326477" y="169073"/>
              <a:chExt cx="86245" cy="351627"/>
            </a:xfrm>
          </p:grpSpPr>
          <p:cxnSp>
            <p:nvCxnSpPr>
              <p:cNvPr id="96" name="Straight Connector 9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04"/>
            <p:cNvGrpSpPr/>
            <p:nvPr/>
          </p:nvGrpSpPr>
          <p:grpSpPr>
            <a:xfrm>
              <a:off x="2328016" y="3564725"/>
              <a:ext cx="86245" cy="351627"/>
              <a:chOff x="2326477" y="169073"/>
              <a:chExt cx="86245" cy="351627"/>
            </a:xfrm>
          </p:grpSpPr>
          <p:cxnSp>
            <p:nvCxnSpPr>
              <p:cNvPr id="106" name="Straight Connector 10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14"/>
            <p:cNvGrpSpPr/>
            <p:nvPr/>
          </p:nvGrpSpPr>
          <p:grpSpPr>
            <a:xfrm>
              <a:off x="2330068" y="4049690"/>
              <a:ext cx="86245" cy="351627"/>
              <a:chOff x="2326477" y="169073"/>
              <a:chExt cx="86245" cy="351627"/>
            </a:xfrm>
          </p:grpSpPr>
          <p:cxnSp>
            <p:nvCxnSpPr>
              <p:cNvPr id="116" name="Straight Connector 11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25" name="Straight Connector 124"/>
          <p:cNvCxnSpPr/>
          <p:nvPr/>
        </p:nvCxnSpPr>
        <p:spPr>
          <a:xfrm>
            <a:off x="2333740" y="4530267"/>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015648" y="458070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088924" y="4575764"/>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164477"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6235722"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7301843"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159"/>
          <p:cNvGrpSpPr/>
          <p:nvPr/>
        </p:nvGrpSpPr>
        <p:grpSpPr>
          <a:xfrm>
            <a:off x="1295400" y="30708"/>
            <a:ext cx="1066800" cy="4629777"/>
            <a:chOff x="1295400" y="30708"/>
            <a:chExt cx="1066800" cy="4629777"/>
          </a:xfrm>
        </p:grpSpPr>
        <p:sp>
          <p:nvSpPr>
            <p:cNvPr id="22" name="TextBox 21"/>
            <p:cNvSpPr txBox="1"/>
            <p:nvPr/>
          </p:nvSpPr>
          <p:spPr>
            <a:xfrm rot="16200000">
              <a:off x="132893" y="2374357"/>
              <a:ext cx="2837796" cy="338554"/>
            </a:xfrm>
            <a:prstGeom prst="rect">
              <a:avLst/>
            </a:prstGeom>
            <a:noFill/>
          </p:spPr>
          <p:txBody>
            <a:bodyPr wrap="square" rtlCol="0">
              <a:spAutoFit/>
            </a:bodyPr>
            <a:lstStyle/>
            <a:p>
              <a:r>
                <a:rPr lang="en-US" sz="1600" dirty="0" smtClean="0">
                  <a:solidFill>
                    <a:schemeClr val="bg1"/>
                  </a:solidFill>
                  <a:latin typeface="BankGothic Md BT" pitchFamily="34" charset="0"/>
                </a:rPr>
                <a:t>Performance  (</a:t>
              </a:r>
              <a:r>
                <a:rPr lang="en-US" sz="1600" dirty="0" err="1" smtClean="0">
                  <a:solidFill>
                    <a:schemeClr val="bg1"/>
                  </a:solidFill>
                  <a:latin typeface="BankGothic Md BT" pitchFamily="34" charset="0"/>
                </a:rPr>
                <a:t>TFlops</a:t>
              </a:r>
              <a:r>
                <a:rPr lang="en-US" sz="1600" dirty="0" smtClean="0">
                  <a:solidFill>
                    <a:schemeClr val="bg1"/>
                  </a:solidFill>
                  <a:latin typeface="BankGothic Md BT" pitchFamily="34" charset="0"/>
                </a:rPr>
                <a:t>)</a:t>
              </a:r>
              <a:endParaRPr lang="en-US" sz="1600" dirty="0">
                <a:solidFill>
                  <a:schemeClr val="bg1"/>
                </a:solidFill>
                <a:latin typeface="BankGothic Md BT" pitchFamily="34" charset="0"/>
              </a:endParaRPr>
            </a:p>
          </p:txBody>
        </p:sp>
        <p:sp>
          <p:nvSpPr>
            <p:cNvPr id="132" name="TextBox 131"/>
            <p:cNvSpPr txBox="1"/>
            <p:nvPr/>
          </p:nvSpPr>
          <p:spPr>
            <a:xfrm>
              <a:off x="1295400" y="3070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100000</a:t>
              </a:r>
              <a:endParaRPr lang="en-US" sz="1200" dirty="0">
                <a:solidFill>
                  <a:schemeClr val="bg1"/>
                </a:solidFill>
                <a:latin typeface="BankGothic Md BT" pitchFamily="34" charset="0"/>
              </a:endParaRPr>
            </a:p>
          </p:txBody>
        </p:sp>
        <p:sp>
          <p:nvSpPr>
            <p:cNvPr id="133" name="TextBox 132"/>
            <p:cNvSpPr txBox="1"/>
            <p:nvPr/>
          </p:nvSpPr>
          <p:spPr>
            <a:xfrm>
              <a:off x="1295400" y="51435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a:t>
              </a:r>
              <a:endParaRPr lang="en-US" sz="1200" dirty="0">
                <a:solidFill>
                  <a:schemeClr val="bg1"/>
                </a:solidFill>
                <a:latin typeface="BankGothic Md BT" pitchFamily="34" charset="0"/>
              </a:endParaRPr>
            </a:p>
          </p:txBody>
        </p:sp>
        <p:sp>
          <p:nvSpPr>
            <p:cNvPr id="134" name="TextBox 133"/>
            <p:cNvSpPr txBox="1"/>
            <p:nvPr/>
          </p:nvSpPr>
          <p:spPr>
            <a:xfrm>
              <a:off x="1295400" y="99799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a:t>
              </a:r>
              <a:endParaRPr lang="en-US" sz="1200" dirty="0">
                <a:solidFill>
                  <a:schemeClr val="bg1"/>
                </a:solidFill>
                <a:latin typeface="BankGothic Md BT" pitchFamily="34" charset="0"/>
              </a:endParaRPr>
            </a:p>
          </p:txBody>
        </p:sp>
        <p:sp>
          <p:nvSpPr>
            <p:cNvPr id="135" name="TextBox 134"/>
            <p:cNvSpPr txBox="1"/>
            <p:nvPr/>
          </p:nvSpPr>
          <p:spPr>
            <a:xfrm>
              <a:off x="1295400" y="148163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a:t>
              </a:r>
              <a:endParaRPr lang="en-US" sz="1200" dirty="0">
                <a:solidFill>
                  <a:schemeClr val="bg1"/>
                </a:solidFill>
                <a:latin typeface="BankGothic Md BT" pitchFamily="34" charset="0"/>
              </a:endParaRPr>
            </a:p>
          </p:txBody>
        </p:sp>
        <p:sp>
          <p:nvSpPr>
            <p:cNvPr id="136" name="TextBox 135"/>
            <p:cNvSpPr txBox="1"/>
            <p:nvPr/>
          </p:nvSpPr>
          <p:spPr>
            <a:xfrm>
              <a:off x="1295400" y="196527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a:t>
              </a:r>
              <a:endParaRPr lang="en-US" sz="1200" dirty="0">
                <a:solidFill>
                  <a:schemeClr val="bg1"/>
                </a:solidFill>
                <a:latin typeface="BankGothic Md BT" pitchFamily="34" charset="0"/>
              </a:endParaRPr>
            </a:p>
          </p:txBody>
        </p:sp>
        <p:sp>
          <p:nvSpPr>
            <p:cNvPr id="137" name="TextBox 136"/>
            <p:cNvSpPr txBox="1"/>
            <p:nvPr/>
          </p:nvSpPr>
          <p:spPr>
            <a:xfrm>
              <a:off x="1295400" y="244891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a:t>
              </a:r>
              <a:endParaRPr lang="en-US" sz="1200" dirty="0">
                <a:solidFill>
                  <a:schemeClr val="bg1"/>
                </a:solidFill>
                <a:latin typeface="BankGothic Md BT" pitchFamily="34" charset="0"/>
              </a:endParaRPr>
            </a:p>
          </p:txBody>
        </p:sp>
        <p:sp>
          <p:nvSpPr>
            <p:cNvPr id="138" name="TextBox 137"/>
            <p:cNvSpPr txBox="1"/>
            <p:nvPr/>
          </p:nvSpPr>
          <p:spPr>
            <a:xfrm>
              <a:off x="1295400" y="293256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0.1</a:t>
              </a:r>
              <a:endParaRPr lang="en-US" sz="1200" dirty="0">
                <a:solidFill>
                  <a:schemeClr val="bg1"/>
                </a:solidFill>
                <a:latin typeface="BankGothic Md BT" pitchFamily="34" charset="0"/>
              </a:endParaRPr>
            </a:p>
          </p:txBody>
        </p:sp>
        <p:sp>
          <p:nvSpPr>
            <p:cNvPr id="139" name="TextBox 138"/>
            <p:cNvSpPr txBox="1"/>
            <p:nvPr/>
          </p:nvSpPr>
          <p:spPr>
            <a:xfrm>
              <a:off x="1295400" y="341620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0.01</a:t>
              </a:r>
              <a:endParaRPr lang="en-US" sz="1200" dirty="0">
                <a:solidFill>
                  <a:schemeClr val="bg1"/>
                </a:solidFill>
                <a:latin typeface="BankGothic Md BT" pitchFamily="34" charset="0"/>
              </a:endParaRPr>
            </a:p>
          </p:txBody>
        </p:sp>
        <p:sp>
          <p:nvSpPr>
            <p:cNvPr id="140" name="TextBox 139"/>
            <p:cNvSpPr txBox="1"/>
            <p:nvPr/>
          </p:nvSpPr>
          <p:spPr>
            <a:xfrm>
              <a:off x="1295400" y="389984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1E-3</a:t>
              </a:r>
              <a:endParaRPr lang="en-US" sz="1200" dirty="0">
                <a:solidFill>
                  <a:schemeClr val="bg1"/>
                </a:solidFill>
                <a:latin typeface="BankGothic Md BT" pitchFamily="34" charset="0"/>
              </a:endParaRPr>
            </a:p>
          </p:txBody>
        </p:sp>
        <p:sp>
          <p:nvSpPr>
            <p:cNvPr id="141" name="TextBox 140"/>
            <p:cNvSpPr txBox="1"/>
            <p:nvPr/>
          </p:nvSpPr>
          <p:spPr>
            <a:xfrm>
              <a:off x="1295400" y="438348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1E-4</a:t>
              </a:r>
              <a:endParaRPr lang="en-US" sz="1200" dirty="0">
                <a:solidFill>
                  <a:schemeClr val="bg1"/>
                </a:solidFill>
                <a:latin typeface="BankGothic Md BT" pitchFamily="34" charset="0"/>
              </a:endParaRPr>
            </a:p>
          </p:txBody>
        </p:sp>
      </p:grpSp>
      <p:grpSp>
        <p:nvGrpSpPr>
          <p:cNvPr id="16" name="Group 160"/>
          <p:cNvGrpSpPr/>
          <p:nvPr/>
        </p:nvGrpSpPr>
        <p:grpSpPr>
          <a:xfrm>
            <a:off x="2667000" y="4584482"/>
            <a:ext cx="5029200" cy="559018"/>
            <a:chOff x="2667000" y="4584482"/>
            <a:chExt cx="5029200" cy="559018"/>
          </a:xfrm>
        </p:grpSpPr>
        <p:sp>
          <p:nvSpPr>
            <p:cNvPr id="23" name="TextBox 22"/>
            <p:cNvSpPr txBox="1"/>
            <p:nvPr/>
          </p:nvSpPr>
          <p:spPr>
            <a:xfrm>
              <a:off x="4572000" y="4804946"/>
              <a:ext cx="852408" cy="338554"/>
            </a:xfrm>
            <a:prstGeom prst="rect">
              <a:avLst/>
            </a:prstGeom>
            <a:noFill/>
          </p:spPr>
          <p:txBody>
            <a:bodyPr wrap="square" rtlCol="0">
              <a:spAutoFit/>
            </a:bodyPr>
            <a:lstStyle/>
            <a:p>
              <a:r>
                <a:rPr lang="en-US" sz="1600" dirty="0" smtClean="0">
                  <a:solidFill>
                    <a:schemeClr val="bg1"/>
                  </a:solidFill>
                  <a:latin typeface="BankGothic Md BT" pitchFamily="34" charset="0"/>
                </a:rPr>
                <a:t>Year</a:t>
              </a:r>
              <a:endParaRPr lang="en-US" dirty="0">
                <a:solidFill>
                  <a:schemeClr val="bg1"/>
                </a:solidFill>
                <a:latin typeface="BankGothic Md BT" pitchFamily="34" charset="0"/>
              </a:endParaRPr>
            </a:p>
          </p:txBody>
        </p:sp>
        <p:sp>
          <p:nvSpPr>
            <p:cNvPr id="147" name="TextBox 146"/>
            <p:cNvSpPr txBox="1"/>
            <p:nvPr/>
          </p:nvSpPr>
          <p:spPr>
            <a:xfrm>
              <a:off x="2667000" y="4584482"/>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1995</a:t>
              </a:r>
              <a:endParaRPr lang="en-US" sz="1400" dirty="0">
                <a:solidFill>
                  <a:schemeClr val="bg1"/>
                </a:solidFill>
                <a:latin typeface="BankGothic Md BT" pitchFamily="34" charset="0"/>
              </a:endParaRPr>
            </a:p>
          </p:txBody>
        </p:sp>
        <p:sp>
          <p:nvSpPr>
            <p:cNvPr id="148" name="TextBox 147"/>
            <p:cNvSpPr txBox="1"/>
            <p:nvPr/>
          </p:nvSpPr>
          <p:spPr>
            <a:xfrm>
              <a:off x="3733800" y="4586758"/>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2000</a:t>
              </a:r>
              <a:endParaRPr lang="en-US" sz="1400" dirty="0">
                <a:solidFill>
                  <a:schemeClr val="bg1"/>
                </a:solidFill>
                <a:latin typeface="BankGothic Md BT" pitchFamily="34" charset="0"/>
              </a:endParaRPr>
            </a:p>
          </p:txBody>
        </p:sp>
        <p:sp>
          <p:nvSpPr>
            <p:cNvPr id="149" name="TextBox 148"/>
            <p:cNvSpPr txBox="1"/>
            <p:nvPr/>
          </p:nvSpPr>
          <p:spPr>
            <a:xfrm>
              <a:off x="4800600" y="4589034"/>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2005</a:t>
              </a:r>
              <a:endParaRPr lang="en-US" sz="1400" dirty="0">
                <a:solidFill>
                  <a:schemeClr val="bg1"/>
                </a:solidFill>
                <a:latin typeface="BankGothic Md BT" pitchFamily="34" charset="0"/>
              </a:endParaRPr>
            </a:p>
          </p:txBody>
        </p:sp>
        <p:sp>
          <p:nvSpPr>
            <p:cNvPr id="150" name="TextBox 149"/>
            <p:cNvSpPr txBox="1"/>
            <p:nvPr/>
          </p:nvSpPr>
          <p:spPr>
            <a:xfrm>
              <a:off x="5867400" y="4591310"/>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2010</a:t>
              </a:r>
              <a:endParaRPr lang="en-US" sz="1400" dirty="0">
                <a:solidFill>
                  <a:schemeClr val="bg1"/>
                </a:solidFill>
                <a:latin typeface="BankGothic Md BT" pitchFamily="34" charset="0"/>
              </a:endParaRPr>
            </a:p>
          </p:txBody>
        </p:sp>
        <p:sp>
          <p:nvSpPr>
            <p:cNvPr id="151" name="TextBox 150"/>
            <p:cNvSpPr txBox="1"/>
            <p:nvPr/>
          </p:nvSpPr>
          <p:spPr>
            <a:xfrm>
              <a:off x="6934200" y="4593586"/>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2015</a:t>
              </a:r>
              <a:endParaRPr lang="en-US" sz="1400" dirty="0">
                <a:solidFill>
                  <a:schemeClr val="bg1"/>
                </a:solidFill>
                <a:latin typeface="BankGothic Md BT" pitchFamily="34" charset="0"/>
              </a:endParaRPr>
            </a:p>
          </p:txBody>
        </p:sp>
      </p:grpSp>
      <p:sp>
        <p:nvSpPr>
          <p:cNvPr id="154" name="Rounded Rectangle 153"/>
          <p:cNvSpPr/>
          <p:nvPr/>
        </p:nvSpPr>
        <p:spPr>
          <a:xfrm rot="3420000">
            <a:off x="4825872" y="-1148369"/>
            <a:ext cx="45720" cy="585216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3420000">
            <a:off x="5074027" y="-565454"/>
            <a:ext cx="45720" cy="640080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a:spLocks noChangeAspect="1"/>
          </p:cNvSpPr>
          <p:nvPr/>
        </p:nvSpPr>
        <p:spPr>
          <a:xfrm>
            <a:off x="5790090" y="1420867"/>
            <a:ext cx="129540" cy="129540"/>
          </a:xfrm>
          <a:prstGeom prst="rect">
            <a:avLst/>
          </a:prstGeom>
          <a:solidFill>
            <a:schemeClr val="tx1">
              <a:lumMod val="75000"/>
              <a:lumOff val="2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a:spLocks noChangeAspect="1"/>
          </p:cNvSpPr>
          <p:nvPr/>
        </p:nvSpPr>
        <p:spPr>
          <a:xfrm>
            <a:off x="5796484" y="1652097"/>
            <a:ext cx="129540" cy="129540"/>
          </a:xfrm>
          <a:prstGeom prst="rect">
            <a:avLst/>
          </a:prstGeom>
          <a:solidFill>
            <a:schemeClr val="bg1">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65"/>
          <p:cNvGrpSpPr/>
          <p:nvPr/>
        </p:nvGrpSpPr>
        <p:grpSpPr>
          <a:xfrm>
            <a:off x="3261466" y="4522498"/>
            <a:ext cx="624734" cy="50771"/>
            <a:chOff x="3261466" y="4522498"/>
            <a:chExt cx="624734" cy="50771"/>
          </a:xfrm>
        </p:grpSpPr>
        <p:cxnSp>
          <p:nvCxnSpPr>
            <p:cNvPr id="143" name="Straight Connector 14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66"/>
          <p:cNvGrpSpPr/>
          <p:nvPr/>
        </p:nvGrpSpPr>
        <p:grpSpPr>
          <a:xfrm>
            <a:off x="4341812" y="4522439"/>
            <a:ext cx="624734" cy="50771"/>
            <a:chOff x="3261466" y="4520776"/>
            <a:chExt cx="624734" cy="50771"/>
          </a:xfrm>
        </p:grpSpPr>
        <p:cxnSp>
          <p:nvCxnSpPr>
            <p:cNvPr id="168" name="Straight Connector 16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459530" y="4542842"/>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176"/>
          <p:cNvGrpSpPr/>
          <p:nvPr/>
        </p:nvGrpSpPr>
        <p:grpSpPr>
          <a:xfrm>
            <a:off x="5437401" y="4522498"/>
            <a:ext cx="624734" cy="50771"/>
            <a:chOff x="3261466" y="4522498"/>
            <a:chExt cx="624734" cy="50771"/>
          </a:xfrm>
        </p:grpSpPr>
        <p:cxnSp>
          <p:nvCxnSpPr>
            <p:cNvPr id="178" name="Straight Connector 17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181"/>
          <p:cNvGrpSpPr/>
          <p:nvPr/>
        </p:nvGrpSpPr>
        <p:grpSpPr>
          <a:xfrm>
            <a:off x="2451946" y="4522498"/>
            <a:ext cx="404604" cy="50771"/>
            <a:chOff x="3481596" y="4522498"/>
            <a:chExt cx="404604" cy="50771"/>
          </a:xfrm>
        </p:grpSpPr>
        <p:cxnSp>
          <p:nvCxnSpPr>
            <p:cNvPr id="184" name="Straight Connector 18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186"/>
          <p:cNvGrpSpPr/>
          <p:nvPr/>
        </p:nvGrpSpPr>
        <p:grpSpPr>
          <a:xfrm>
            <a:off x="6502395" y="4522414"/>
            <a:ext cx="624734" cy="50886"/>
            <a:chOff x="3261466" y="4525827"/>
            <a:chExt cx="624734" cy="50886"/>
          </a:xfrm>
        </p:grpSpPr>
        <p:cxnSp>
          <p:nvCxnSpPr>
            <p:cNvPr id="188" name="Straight Connector 18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3652568" y="4551337"/>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3862546" y="4553059"/>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191"/>
          <p:cNvGrpSpPr/>
          <p:nvPr/>
        </p:nvGrpSpPr>
        <p:grpSpPr>
          <a:xfrm>
            <a:off x="7555758" y="4515641"/>
            <a:ext cx="221718" cy="47442"/>
            <a:chOff x="3261466" y="4525827"/>
            <a:chExt cx="221718" cy="47442"/>
          </a:xfrm>
        </p:grpSpPr>
        <p:cxnSp>
          <p:nvCxnSpPr>
            <p:cNvPr id="193" name="Straight Connector 19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5" name="Oval 174"/>
          <p:cNvSpPr>
            <a:spLocks noChangeAspect="1"/>
          </p:cNvSpPr>
          <p:nvPr/>
        </p:nvSpPr>
        <p:spPr>
          <a:xfrm>
            <a:off x="5825068" y="2258483"/>
            <a:ext cx="71828" cy="71828"/>
          </a:xfrm>
          <a:prstGeom prst="ellipse">
            <a:avLst/>
          </a:pr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rot="19591128">
            <a:off x="2456230" y="2598926"/>
            <a:ext cx="3333108" cy="276999"/>
          </a:xfrm>
          <a:prstGeom prst="rect">
            <a:avLst/>
          </a:prstGeom>
          <a:noFill/>
        </p:spPr>
        <p:txBody>
          <a:bodyPr wrap="square" rtlCol="0">
            <a:spAutoFit/>
          </a:bodyPr>
          <a:lstStyle/>
          <a:p>
            <a:r>
              <a:rPr lang="en-US" sz="1200" spc="300" dirty="0" smtClean="0">
                <a:solidFill>
                  <a:srgbClr val="CC9900"/>
                </a:solidFill>
                <a:latin typeface="BankGothic Md BT" pitchFamily="34" charset="0"/>
              </a:rPr>
              <a:t>TOP 500 Supercomputers</a:t>
            </a:r>
            <a:endParaRPr lang="en-US" sz="1200" spc="300" dirty="0">
              <a:solidFill>
                <a:srgbClr val="CC9900"/>
              </a:solidFill>
              <a:latin typeface="BankGothic Md BT" pitchFamily="34" charset="0"/>
            </a:endParaRPr>
          </a:p>
        </p:txBody>
      </p:sp>
      <p:sp>
        <p:nvSpPr>
          <p:cNvPr id="176" name="Freeform 175"/>
          <p:cNvSpPr/>
          <p:nvPr/>
        </p:nvSpPr>
        <p:spPr>
          <a:xfrm rot="5400000">
            <a:off x="5538046" y="2604768"/>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5242560" y="2920576"/>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5166357" y="2891793"/>
            <a:ext cx="91453" cy="91453"/>
          </a:xfrm>
          <a:prstGeom prst="ellipse">
            <a:avLst/>
          </a:prstGeom>
          <a:solidFill>
            <a:srgbClr val="005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flipV="1">
            <a:off x="2438400" y="717374"/>
            <a:ext cx="5334000" cy="350520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55"/>
          <p:cNvGrpSpPr/>
          <p:nvPr/>
        </p:nvGrpSpPr>
        <p:grpSpPr>
          <a:xfrm>
            <a:off x="2364581" y="171450"/>
            <a:ext cx="5422180" cy="4361688"/>
            <a:chOff x="2364581" y="171450"/>
            <a:chExt cx="5422180" cy="4361688"/>
          </a:xfrm>
        </p:grpSpPr>
        <p:sp>
          <p:nvSpPr>
            <p:cNvPr id="15" name="Rectangle 14"/>
            <p:cNvSpPr/>
            <p:nvPr/>
          </p:nvSpPr>
          <p:spPr>
            <a:xfrm>
              <a:off x="2407920" y="171450"/>
              <a:ext cx="5364480" cy="43616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880126" y="2346159"/>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54687" y="2344534"/>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27709" y="2350195"/>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098479" y="2344276"/>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172584" y="2349073"/>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00945" y="66516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93196" y="1147197"/>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85447" y="1626354"/>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77698" y="211503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7698" y="260194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72330" y="308408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4581" y="3568610"/>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5447" y="4050433"/>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161"/>
          <p:cNvGrpSpPr/>
          <p:nvPr/>
        </p:nvGrpSpPr>
        <p:grpSpPr>
          <a:xfrm>
            <a:off x="2320176" y="168038"/>
            <a:ext cx="96137" cy="4233279"/>
            <a:chOff x="2320176" y="168038"/>
            <a:chExt cx="96137" cy="4233279"/>
          </a:xfrm>
        </p:grpSpPr>
        <p:grpSp>
          <p:nvGrpSpPr>
            <p:cNvPr id="4" name="Group 152"/>
            <p:cNvGrpSpPr/>
            <p:nvPr/>
          </p:nvGrpSpPr>
          <p:grpSpPr>
            <a:xfrm>
              <a:off x="2333008" y="168038"/>
              <a:ext cx="79714" cy="352662"/>
              <a:chOff x="2333008" y="168038"/>
              <a:chExt cx="79714" cy="352662"/>
            </a:xfrm>
          </p:grpSpPr>
          <p:cxnSp>
            <p:nvCxnSpPr>
              <p:cNvPr id="34" name="Straight Connector 33"/>
              <p:cNvCxnSpPr/>
              <p:nvPr/>
            </p:nvCxnSpPr>
            <p:spPr>
              <a:xfrm>
                <a:off x="2333008" y="16803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4"/>
            <p:cNvGrpSpPr/>
            <p:nvPr/>
          </p:nvGrpSpPr>
          <p:grpSpPr>
            <a:xfrm>
              <a:off x="2325964" y="660420"/>
              <a:ext cx="86245" cy="351627"/>
              <a:chOff x="2326477" y="169073"/>
              <a:chExt cx="86245" cy="351627"/>
            </a:xfrm>
          </p:grpSpPr>
          <p:cxnSp>
            <p:nvCxnSpPr>
              <p:cNvPr id="46" name="Straight Connector 4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4"/>
            <p:cNvGrpSpPr/>
            <p:nvPr/>
          </p:nvGrpSpPr>
          <p:grpSpPr>
            <a:xfrm>
              <a:off x="2323070" y="1146993"/>
              <a:ext cx="86245" cy="351627"/>
              <a:chOff x="2326477" y="169073"/>
              <a:chExt cx="86245" cy="351627"/>
            </a:xfrm>
          </p:grpSpPr>
          <p:cxnSp>
            <p:nvCxnSpPr>
              <p:cNvPr id="56" name="Straight Connector 5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4"/>
            <p:cNvGrpSpPr/>
            <p:nvPr/>
          </p:nvGrpSpPr>
          <p:grpSpPr>
            <a:xfrm>
              <a:off x="2320176" y="1628792"/>
              <a:ext cx="86245" cy="351627"/>
              <a:chOff x="2326477" y="169073"/>
              <a:chExt cx="86245" cy="351627"/>
            </a:xfrm>
          </p:grpSpPr>
          <p:cxnSp>
            <p:nvCxnSpPr>
              <p:cNvPr id="66" name="Straight Connector 6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a:off x="2324425" y="2115365"/>
              <a:ext cx="86245" cy="351627"/>
              <a:chOff x="2326477" y="169073"/>
              <a:chExt cx="86245" cy="351627"/>
            </a:xfrm>
          </p:grpSpPr>
          <p:cxnSp>
            <p:nvCxnSpPr>
              <p:cNvPr id="76" name="Straight Connector 7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84"/>
            <p:cNvGrpSpPr/>
            <p:nvPr/>
          </p:nvGrpSpPr>
          <p:grpSpPr>
            <a:xfrm>
              <a:off x="2323912" y="2601938"/>
              <a:ext cx="86245" cy="351627"/>
              <a:chOff x="2326477" y="169073"/>
              <a:chExt cx="86245" cy="351627"/>
            </a:xfrm>
          </p:grpSpPr>
          <p:cxnSp>
            <p:nvCxnSpPr>
              <p:cNvPr id="86" name="Straight Connector 8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94"/>
            <p:cNvGrpSpPr/>
            <p:nvPr/>
          </p:nvGrpSpPr>
          <p:grpSpPr>
            <a:xfrm>
              <a:off x="2325964" y="3079760"/>
              <a:ext cx="86245" cy="351627"/>
              <a:chOff x="2326477" y="169073"/>
              <a:chExt cx="86245" cy="351627"/>
            </a:xfrm>
          </p:grpSpPr>
          <p:cxnSp>
            <p:nvCxnSpPr>
              <p:cNvPr id="96" name="Straight Connector 9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04"/>
            <p:cNvGrpSpPr/>
            <p:nvPr/>
          </p:nvGrpSpPr>
          <p:grpSpPr>
            <a:xfrm>
              <a:off x="2328016" y="3564725"/>
              <a:ext cx="86245" cy="351627"/>
              <a:chOff x="2326477" y="169073"/>
              <a:chExt cx="86245" cy="351627"/>
            </a:xfrm>
          </p:grpSpPr>
          <p:cxnSp>
            <p:nvCxnSpPr>
              <p:cNvPr id="106" name="Straight Connector 10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14"/>
            <p:cNvGrpSpPr/>
            <p:nvPr/>
          </p:nvGrpSpPr>
          <p:grpSpPr>
            <a:xfrm>
              <a:off x="2330068" y="4049690"/>
              <a:ext cx="86245" cy="351627"/>
              <a:chOff x="2326477" y="169073"/>
              <a:chExt cx="86245" cy="351627"/>
            </a:xfrm>
          </p:grpSpPr>
          <p:cxnSp>
            <p:nvCxnSpPr>
              <p:cNvPr id="116" name="Straight Connector 11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25" name="Straight Connector 124"/>
          <p:cNvCxnSpPr/>
          <p:nvPr/>
        </p:nvCxnSpPr>
        <p:spPr>
          <a:xfrm>
            <a:off x="2333740" y="4530267"/>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015648" y="458070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088924" y="4575764"/>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164477"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6235722"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7301843"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159"/>
          <p:cNvGrpSpPr/>
          <p:nvPr/>
        </p:nvGrpSpPr>
        <p:grpSpPr>
          <a:xfrm>
            <a:off x="1295400" y="30708"/>
            <a:ext cx="1066800" cy="4629777"/>
            <a:chOff x="1295400" y="30708"/>
            <a:chExt cx="1066800" cy="4629777"/>
          </a:xfrm>
        </p:grpSpPr>
        <p:sp>
          <p:nvSpPr>
            <p:cNvPr id="22" name="TextBox 21"/>
            <p:cNvSpPr txBox="1"/>
            <p:nvPr/>
          </p:nvSpPr>
          <p:spPr>
            <a:xfrm rot="16200000">
              <a:off x="132893" y="2374357"/>
              <a:ext cx="2837796" cy="338554"/>
            </a:xfrm>
            <a:prstGeom prst="rect">
              <a:avLst/>
            </a:prstGeom>
            <a:noFill/>
          </p:spPr>
          <p:txBody>
            <a:bodyPr wrap="square" rtlCol="0">
              <a:spAutoFit/>
            </a:bodyPr>
            <a:lstStyle/>
            <a:p>
              <a:r>
                <a:rPr lang="en-US" sz="1600" dirty="0" smtClean="0">
                  <a:solidFill>
                    <a:schemeClr val="bg1"/>
                  </a:solidFill>
                  <a:latin typeface="BankGothic Md BT" pitchFamily="34" charset="0"/>
                </a:rPr>
                <a:t>Performance  (</a:t>
              </a:r>
              <a:r>
                <a:rPr lang="en-US" sz="1600" dirty="0" err="1" smtClean="0">
                  <a:solidFill>
                    <a:schemeClr val="bg1"/>
                  </a:solidFill>
                  <a:latin typeface="BankGothic Md BT" pitchFamily="34" charset="0"/>
                </a:rPr>
                <a:t>TFlops</a:t>
              </a:r>
              <a:r>
                <a:rPr lang="en-US" sz="1600" dirty="0" smtClean="0">
                  <a:solidFill>
                    <a:schemeClr val="bg1"/>
                  </a:solidFill>
                  <a:latin typeface="BankGothic Md BT" pitchFamily="34" charset="0"/>
                </a:rPr>
                <a:t>)</a:t>
              </a:r>
              <a:endParaRPr lang="en-US" sz="1600" dirty="0">
                <a:solidFill>
                  <a:schemeClr val="bg1"/>
                </a:solidFill>
                <a:latin typeface="BankGothic Md BT" pitchFamily="34" charset="0"/>
              </a:endParaRPr>
            </a:p>
          </p:txBody>
        </p:sp>
        <p:sp>
          <p:nvSpPr>
            <p:cNvPr id="132" name="TextBox 131"/>
            <p:cNvSpPr txBox="1"/>
            <p:nvPr/>
          </p:nvSpPr>
          <p:spPr>
            <a:xfrm>
              <a:off x="1295400" y="3070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100000</a:t>
              </a:r>
              <a:endParaRPr lang="en-US" sz="1200" dirty="0">
                <a:solidFill>
                  <a:schemeClr val="bg1"/>
                </a:solidFill>
                <a:latin typeface="BankGothic Md BT" pitchFamily="34" charset="0"/>
              </a:endParaRPr>
            </a:p>
          </p:txBody>
        </p:sp>
        <p:sp>
          <p:nvSpPr>
            <p:cNvPr id="133" name="TextBox 132"/>
            <p:cNvSpPr txBox="1"/>
            <p:nvPr/>
          </p:nvSpPr>
          <p:spPr>
            <a:xfrm>
              <a:off x="1295400" y="51435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a:t>
              </a:r>
              <a:endParaRPr lang="en-US" sz="1200" dirty="0">
                <a:solidFill>
                  <a:schemeClr val="bg1"/>
                </a:solidFill>
                <a:latin typeface="BankGothic Md BT" pitchFamily="34" charset="0"/>
              </a:endParaRPr>
            </a:p>
          </p:txBody>
        </p:sp>
        <p:sp>
          <p:nvSpPr>
            <p:cNvPr id="134" name="TextBox 133"/>
            <p:cNvSpPr txBox="1"/>
            <p:nvPr/>
          </p:nvSpPr>
          <p:spPr>
            <a:xfrm>
              <a:off x="1295400" y="99799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a:t>
              </a:r>
              <a:endParaRPr lang="en-US" sz="1200" dirty="0">
                <a:solidFill>
                  <a:schemeClr val="bg1"/>
                </a:solidFill>
                <a:latin typeface="BankGothic Md BT" pitchFamily="34" charset="0"/>
              </a:endParaRPr>
            </a:p>
          </p:txBody>
        </p:sp>
        <p:sp>
          <p:nvSpPr>
            <p:cNvPr id="135" name="TextBox 134"/>
            <p:cNvSpPr txBox="1"/>
            <p:nvPr/>
          </p:nvSpPr>
          <p:spPr>
            <a:xfrm>
              <a:off x="1295400" y="148163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a:t>
              </a:r>
              <a:endParaRPr lang="en-US" sz="1200" dirty="0">
                <a:solidFill>
                  <a:schemeClr val="bg1"/>
                </a:solidFill>
                <a:latin typeface="BankGothic Md BT" pitchFamily="34" charset="0"/>
              </a:endParaRPr>
            </a:p>
          </p:txBody>
        </p:sp>
        <p:sp>
          <p:nvSpPr>
            <p:cNvPr id="136" name="TextBox 135"/>
            <p:cNvSpPr txBox="1"/>
            <p:nvPr/>
          </p:nvSpPr>
          <p:spPr>
            <a:xfrm>
              <a:off x="1295400" y="196527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a:t>
              </a:r>
              <a:endParaRPr lang="en-US" sz="1200" dirty="0">
                <a:solidFill>
                  <a:schemeClr val="bg1"/>
                </a:solidFill>
                <a:latin typeface="BankGothic Md BT" pitchFamily="34" charset="0"/>
              </a:endParaRPr>
            </a:p>
          </p:txBody>
        </p:sp>
        <p:sp>
          <p:nvSpPr>
            <p:cNvPr id="137" name="TextBox 136"/>
            <p:cNvSpPr txBox="1"/>
            <p:nvPr/>
          </p:nvSpPr>
          <p:spPr>
            <a:xfrm>
              <a:off x="1295400" y="244891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a:t>
              </a:r>
              <a:endParaRPr lang="en-US" sz="1200" dirty="0">
                <a:solidFill>
                  <a:schemeClr val="bg1"/>
                </a:solidFill>
                <a:latin typeface="BankGothic Md BT" pitchFamily="34" charset="0"/>
              </a:endParaRPr>
            </a:p>
          </p:txBody>
        </p:sp>
        <p:sp>
          <p:nvSpPr>
            <p:cNvPr id="138" name="TextBox 137"/>
            <p:cNvSpPr txBox="1"/>
            <p:nvPr/>
          </p:nvSpPr>
          <p:spPr>
            <a:xfrm>
              <a:off x="1295400" y="293256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0.1</a:t>
              </a:r>
              <a:endParaRPr lang="en-US" sz="1200" dirty="0">
                <a:solidFill>
                  <a:schemeClr val="bg1"/>
                </a:solidFill>
                <a:latin typeface="BankGothic Md BT" pitchFamily="34" charset="0"/>
              </a:endParaRPr>
            </a:p>
          </p:txBody>
        </p:sp>
        <p:sp>
          <p:nvSpPr>
            <p:cNvPr id="139" name="TextBox 138"/>
            <p:cNvSpPr txBox="1"/>
            <p:nvPr/>
          </p:nvSpPr>
          <p:spPr>
            <a:xfrm>
              <a:off x="1295400" y="341620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0.01</a:t>
              </a:r>
              <a:endParaRPr lang="en-US" sz="1200" dirty="0">
                <a:solidFill>
                  <a:schemeClr val="bg1"/>
                </a:solidFill>
                <a:latin typeface="BankGothic Md BT" pitchFamily="34" charset="0"/>
              </a:endParaRPr>
            </a:p>
          </p:txBody>
        </p:sp>
        <p:sp>
          <p:nvSpPr>
            <p:cNvPr id="140" name="TextBox 139"/>
            <p:cNvSpPr txBox="1"/>
            <p:nvPr/>
          </p:nvSpPr>
          <p:spPr>
            <a:xfrm>
              <a:off x="1295400" y="389984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1E-3</a:t>
              </a:r>
              <a:endParaRPr lang="en-US" sz="1200" dirty="0">
                <a:solidFill>
                  <a:schemeClr val="bg1"/>
                </a:solidFill>
                <a:latin typeface="BankGothic Md BT" pitchFamily="34" charset="0"/>
              </a:endParaRPr>
            </a:p>
          </p:txBody>
        </p:sp>
        <p:sp>
          <p:nvSpPr>
            <p:cNvPr id="141" name="TextBox 140"/>
            <p:cNvSpPr txBox="1"/>
            <p:nvPr/>
          </p:nvSpPr>
          <p:spPr>
            <a:xfrm>
              <a:off x="1295400" y="438348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1E-4</a:t>
              </a:r>
              <a:endParaRPr lang="en-US" sz="1200" dirty="0">
                <a:solidFill>
                  <a:schemeClr val="bg1"/>
                </a:solidFill>
                <a:latin typeface="BankGothic Md BT" pitchFamily="34" charset="0"/>
              </a:endParaRPr>
            </a:p>
          </p:txBody>
        </p:sp>
      </p:grpSp>
      <p:grpSp>
        <p:nvGrpSpPr>
          <p:cNvPr id="16" name="Group 160"/>
          <p:cNvGrpSpPr/>
          <p:nvPr/>
        </p:nvGrpSpPr>
        <p:grpSpPr>
          <a:xfrm>
            <a:off x="2667000" y="4584482"/>
            <a:ext cx="5029200" cy="559018"/>
            <a:chOff x="2667000" y="4584482"/>
            <a:chExt cx="5029200" cy="559018"/>
          </a:xfrm>
        </p:grpSpPr>
        <p:sp>
          <p:nvSpPr>
            <p:cNvPr id="23" name="TextBox 22"/>
            <p:cNvSpPr txBox="1"/>
            <p:nvPr/>
          </p:nvSpPr>
          <p:spPr>
            <a:xfrm>
              <a:off x="4572000" y="4804946"/>
              <a:ext cx="852408" cy="338554"/>
            </a:xfrm>
            <a:prstGeom prst="rect">
              <a:avLst/>
            </a:prstGeom>
            <a:noFill/>
          </p:spPr>
          <p:txBody>
            <a:bodyPr wrap="square" rtlCol="0">
              <a:spAutoFit/>
            </a:bodyPr>
            <a:lstStyle/>
            <a:p>
              <a:r>
                <a:rPr lang="en-US" sz="1600" dirty="0" smtClean="0">
                  <a:solidFill>
                    <a:schemeClr val="bg1"/>
                  </a:solidFill>
                  <a:latin typeface="BankGothic Md BT" pitchFamily="34" charset="0"/>
                </a:rPr>
                <a:t>Year</a:t>
              </a:r>
              <a:endParaRPr lang="en-US" dirty="0">
                <a:solidFill>
                  <a:schemeClr val="bg1"/>
                </a:solidFill>
                <a:latin typeface="BankGothic Md BT" pitchFamily="34" charset="0"/>
              </a:endParaRPr>
            </a:p>
          </p:txBody>
        </p:sp>
        <p:sp>
          <p:nvSpPr>
            <p:cNvPr id="147" name="TextBox 146"/>
            <p:cNvSpPr txBox="1"/>
            <p:nvPr/>
          </p:nvSpPr>
          <p:spPr>
            <a:xfrm>
              <a:off x="2667000" y="4584482"/>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1995</a:t>
              </a:r>
              <a:endParaRPr lang="en-US" sz="1400" dirty="0">
                <a:solidFill>
                  <a:schemeClr val="bg1"/>
                </a:solidFill>
                <a:latin typeface="BankGothic Md BT" pitchFamily="34" charset="0"/>
              </a:endParaRPr>
            </a:p>
          </p:txBody>
        </p:sp>
        <p:sp>
          <p:nvSpPr>
            <p:cNvPr id="148" name="TextBox 147"/>
            <p:cNvSpPr txBox="1"/>
            <p:nvPr/>
          </p:nvSpPr>
          <p:spPr>
            <a:xfrm>
              <a:off x="3733800" y="4586758"/>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2000</a:t>
              </a:r>
              <a:endParaRPr lang="en-US" sz="1400" dirty="0">
                <a:solidFill>
                  <a:schemeClr val="bg1"/>
                </a:solidFill>
                <a:latin typeface="BankGothic Md BT" pitchFamily="34" charset="0"/>
              </a:endParaRPr>
            </a:p>
          </p:txBody>
        </p:sp>
        <p:sp>
          <p:nvSpPr>
            <p:cNvPr id="149" name="TextBox 148"/>
            <p:cNvSpPr txBox="1"/>
            <p:nvPr/>
          </p:nvSpPr>
          <p:spPr>
            <a:xfrm>
              <a:off x="4800600" y="4589034"/>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2005</a:t>
              </a:r>
              <a:endParaRPr lang="en-US" sz="1400" dirty="0">
                <a:solidFill>
                  <a:schemeClr val="bg1"/>
                </a:solidFill>
                <a:latin typeface="BankGothic Md BT" pitchFamily="34" charset="0"/>
              </a:endParaRPr>
            </a:p>
          </p:txBody>
        </p:sp>
        <p:sp>
          <p:nvSpPr>
            <p:cNvPr id="150" name="TextBox 149"/>
            <p:cNvSpPr txBox="1"/>
            <p:nvPr/>
          </p:nvSpPr>
          <p:spPr>
            <a:xfrm>
              <a:off x="5867400" y="4591310"/>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2010</a:t>
              </a:r>
              <a:endParaRPr lang="en-US" sz="1400" dirty="0">
                <a:solidFill>
                  <a:schemeClr val="bg1"/>
                </a:solidFill>
                <a:latin typeface="BankGothic Md BT" pitchFamily="34" charset="0"/>
              </a:endParaRPr>
            </a:p>
          </p:txBody>
        </p:sp>
        <p:sp>
          <p:nvSpPr>
            <p:cNvPr id="151" name="TextBox 150"/>
            <p:cNvSpPr txBox="1"/>
            <p:nvPr/>
          </p:nvSpPr>
          <p:spPr>
            <a:xfrm>
              <a:off x="6934200" y="4593586"/>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2015</a:t>
              </a:r>
              <a:endParaRPr lang="en-US" sz="1400" dirty="0">
                <a:solidFill>
                  <a:schemeClr val="bg1"/>
                </a:solidFill>
                <a:latin typeface="BankGothic Md BT" pitchFamily="34" charset="0"/>
              </a:endParaRPr>
            </a:p>
          </p:txBody>
        </p:sp>
      </p:grpSp>
      <p:sp>
        <p:nvSpPr>
          <p:cNvPr id="154" name="Rounded Rectangle 153"/>
          <p:cNvSpPr/>
          <p:nvPr/>
        </p:nvSpPr>
        <p:spPr>
          <a:xfrm rot="3420000">
            <a:off x="4825872" y="-1148369"/>
            <a:ext cx="45720" cy="585216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3420000">
            <a:off x="5074027" y="-565454"/>
            <a:ext cx="45720" cy="640080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a:spLocks noChangeAspect="1"/>
          </p:cNvSpPr>
          <p:nvPr/>
        </p:nvSpPr>
        <p:spPr>
          <a:xfrm>
            <a:off x="5790090" y="1420867"/>
            <a:ext cx="129540" cy="129540"/>
          </a:xfrm>
          <a:prstGeom prst="rect">
            <a:avLst/>
          </a:prstGeom>
          <a:solidFill>
            <a:schemeClr val="tx1">
              <a:lumMod val="75000"/>
              <a:lumOff val="2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a:spLocks noChangeAspect="1"/>
          </p:cNvSpPr>
          <p:nvPr/>
        </p:nvSpPr>
        <p:spPr>
          <a:xfrm>
            <a:off x="5796484" y="1652097"/>
            <a:ext cx="129540" cy="129540"/>
          </a:xfrm>
          <a:prstGeom prst="rect">
            <a:avLst/>
          </a:prstGeom>
          <a:solidFill>
            <a:schemeClr val="bg1">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65"/>
          <p:cNvGrpSpPr/>
          <p:nvPr/>
        </p:nvGrpSpPr>
        <p:grpSpPr>
          <a:xfrm>
            <a:off x="3261466" y="4522498"/>
            <a:ext cx="624734" cy="50771"/>
            <a:chOff x="3261466" y="4522498"/>
            <a:chExt cx="624734" cy="50771"/>
          </a:xfrm>
        </p:grpSpPr>
        <p:cxnSp>
          <p:nvCxnSpPr>
            <p:cNvPr id="143" name="Straight Connector 14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66"/>
          <p:cNvGrpSpPr/>
          <p:nvPr/>
        </p:nvGrpSpPr>
        <p:grpSpPr>
          <a:xfrm>
            <a:off x="4341812" y="4522439"/>
            <a:ext cx="624734" cy="50771"/>
            <a:chOff x="3261466" y="4520776"/>
            <a:chExt cx="624734" cy="50771"/>
          </a:xfrm>
        </p:grpSpPr>
        <p:cxnSp>
          <p:nvCxnSpPr>
            <p:cNvPr id="168" name="Straight Connector 16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459530" y="4542842"/>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176"/>
          <p:cNvGrpSpPr/>
          <p:nvPr/>
        </p:nvGrpSpPr>
        <p:grpSpPr>
          <a:xfrm>
            <a:off x="5437401" y="4522498"/>
            <a:ext cx="624734" cy="50771"/>
            <a:chOff x="3261466" y="4522498"/>
            <a:chExt cx="624734" cy="50771"/>
          </a:xfrm>
        </p:grpSpPr>
        <p:cxnSp>
          <p:nvCxnSpPr>
            <p:cNvPr id="178" name="Straight Connector 17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181"/>
          <p:cNvGrpSpPr/>
          <p:nvPr/>
        </p:nvGrpSpPr>
        <p:grpSpPr>
          <a:xfrm>
            <a:off x="2451946" y="4522498"/>
            <a:ext cx="404604" cy="50771"/>
            <a:chOff x="3481596" y="4522498"/>
            <a:chExt cx="404604" cy="50771"/>
          </a:xfrm>
        </p:grpSpPr>
        <p:cxnSp>
          <p:nvCxnSpPr>
            <p:cNvPr id="184" name="Straight Connector 18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186"/>
          <p:cNvGrpSpPr/>
          <p:nvPr/>
        </p:nvGrpSpPr>
        <p:grpSpPr>
          <a:xfrm>
            <a:off x="6502395" y="4522414"/>
            <a:ext cx="624734" cy="50886"/>
            <a:chOff x="3261466" y="4525827"/>
            <a:chExt cx="624734" cy="50886"/>
          </a:xfrm>
        </p:grpSpPr>
        <p:cxnSp>
          <p:nvCxnSpPr>
            <p:cNvPr id="188" name="Straight Connector 18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3652568" y="4551337"/>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3862546" y="4553059"/>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191"/>
          <p:cNvGrpSpPr/>
          <p:nvPr/>
        </p:nvGrpSpPr>
        <p:grpSpPr>
          <a:xfrm>
            <a:off x="7555758" y="4515641"/>
            <a:ext cx="221718" cy="47442"/>
            <a:chOff x="3261466" y="4525827"/>
            <a:chExt cx="221718" cy="47442"/>
          </a:xfrm>
        </p:grpSpPr>
        <p:cxnSp>
          <p:nvCxnSpPr>
            <p:cNvPr id="193" name="Straight Connector 19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6" name="TextBox 205"/>
          <p:cNvSpPr txBox="1"/>
          <p:nvPr/>
        </p:nvSpPr>
        <p:spPr>
          <a:xfrm rot="19591128">
            <a:off x="2456230" y="2598926"/>
            <a:ext cx="3333108" cy="276999"/>
          </a:xfrm>
          <a:prstGeom prst="rect">
            <a:avLst/>
          </a:prstGeom>
          <a:noFill/>
        </p:spPr>
        <p:txBody>
          <a:bodyPr wrap="square" rtlCol="0">
            <a:spAutoFit/>
          </a:bodyPr>
          <a:lstStyle/>
          <a:p>
            <a:r>
              <a:rPr lang="en-US" sz="1200" spc="300" dirty="0" smtClean="0">
                <a:solidFill>
                  <a:srgbClr val="CC9900"/>
                </a:solidFill>
                <a:latin typeface="BankGothic Md BT" pitchFamily="34" charset="0"/>
              </a:rPr>
              <a:t>TOP 500 Supercomputers</a:t>
            </a:r>
            <a:endParaRPr lang="en-US" sz="1200" spc="300" dirty="0">
              <a:solidFill>
                <a:srgbClr val="CC9900"/>
              </a:solidFill>
              <a:latin typeface="BankGothic Md BT" pitchFamily="34" charset="0"/>
            </a:endParaRPr>
          </a:p>
        </p:txBody>
      </p:sp>
      <p:sp>
        <p:nvSpPr>
          <p:cNvPr id="172" name="Freeform 171"/>
          <p:cNvSpPr/>
          <p:nvPr/>
        </p:nvSpPr>
        <p:spPr>
          <a:xfrm>
            <a:off x="5242560" y="2920576"/>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5166357" y="2891793"/>
            <a:ext cx="91453" cy="91453"/>
          </a:xfrm>
          <a:prstGeom prst="ellipse">
            <a:avLst/>
          </a:prstGeom>
          <a:solidFill>
            <a:srgbClr val="005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rot="5400000">
            <a:off x="5538046" y="2604768"/>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5837237" y="2280496"/>
            <a:ext cx="22860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6036734" y="2265626"/>
            <a:ext cx="71828" cy="71828"/>
          </a:xfrm>
          <a:prstGeom prst="ellipse">
            <a:avLst/>
          </a:pr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flipV="1">
            <a:off x="2438400" y="717374"/>
            <a:ext cx="5334000" cy="350520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55"/>
          <p:cNvGrpSpPr/>
          <p:nvPr/>
        </p:nvGrpSpPr>
        <p:grpSpPr>
          <a:xfrm>
            <a:off x="2364581" y="171450"/>
            <a:ext cx="5422180" cy="4361688"/>
            <a:chOff x="2364581" y="171450"/>
            <a:chExt cx="5422180" cy="4361688"/>
          </a:xfrm>
        </p:grpSpPr>
        <p:sp>
          <p:nvSpPr>
            <p:cNvPr id="15" name="Rectangle 14"/>
            <p:cNvSpPr/>
            <p:nvPr/>
          </p:nvSpPr>
          <p:spPr>
            <a:xfrm>
              <a:off x="2407920" y="171450"/>
              <a:ext cx="5364480" cy="43616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880126" y="2346159"/>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54687" y="2344534"/>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27709" y="2350195"/>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098479" y="2344276"/>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172584" y="2349073"/>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00945" y="66516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93196" y="1147197"/>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85447" y="1626354"/>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77698" y="211503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7698" y="260194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72330" y="308408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4581" y="3568610"/>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5447" y="4050433"/>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161"/>
          <p:cNvGrpSpPr/>
          <p:nvPr/>
        </p:nvGrpSpPr>
        <p:grpSpPr>
          <a:xfrm>
            <a:off x="2320176" y="168038"/>
            <a:ext cx="96137" cy="4233279"/>
            <a:chOff x="2320176" y="168038"/>
            <a:chExt cx="96137" cy="4233279"/>
          </a:xfrm>
        </p:grpSpPr>
        <p:grpSp>
          <p:nvGrpSpPr>
            <p:cNvPr id="4" name="Group 152"/>
            <p:cNvGrpSpPr/>
            <p:nvPr/>
          </p:nvGrpSpPr>
          <p:grpSpPr>
            <a:xfrm>
              <a:off x="2333008" y="168038"/>
              <a:ext cx="79714" cy="352662"/>
              <a:chOff x="2333008" y="168038"/>
              <a:chExt cx="79714" cy="352662"/>
            </a:xfrm>
          </p:grpSpPr>
          <p:cxnSp>
            <p:nvCxnSpPr>
              <p:cNvPr id="34" name="Straight Connector 33"/>
              <p:cNvCxnSpPr/>
              <p:nvPr/>
            </p:nvCxnSpPr>
            <p:spPr>
              <a:xfrm>
                <a:off x="2333008" y="16803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4"/>
            <p:cNvGrpSpPr/>
            <p:nvPr/>
          </p:nvGrpSpPr>
          <p:grpSpPr>
            <a:xfrm>
              <a:off x="2325964" y="660420"/>
              <a:ext cx="86245" cy="351627"/>
              <a:chOff x="2326477" y="169073"/>
              <a:chExt cx="86245" cy="351627"/>
            </a:xfrm>
          </p:grpSpPr>
          <p:cxnSp>
            <p:nvCxnSpPr>
              <p:cNvPr id="46" name="Straight Connector 4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4"/>
            <p:cNvGrpSpPr/>
            <p:nvPr/>
          </p:nvGrpSpPr>
          <p:grpSpPr>
            <a:xfrm>
              <a:off x="2323070" y="1146993"/>
              <a:ext cx="86245" cy="351627"/>
              <a:chOff x="2326477" y="169073"/>
              <a:chExt cx="86245" cy="351627"/>
            </a:xfrm>
          </p:grpSpPr>
          <p:cxnSp>
            <p:nvCxnSpPr>
              <p:cNvPr id="56" name="Straight Connector 5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4"/>
            <p:cNvGrpSpPr/>
            <p:nvPr/>
          </p:nvGrpSpPr>
          <p:grpSpPr>
            <a:xfrm>
              <a:off x="2320176" y="1628792"/>
              <a:ext cx="86245" cy="351627"/>
              <a:chOff x="2326477" y="169073"/>
              <a:chExt cx="86245" cy="351627"/>
            </a:xfrm>
          </p:grpSpPr>
          <p:cxnSp>
            <p:nvCxnSpPr>
              <p:cNvPr id="66" name="Straight Connector 6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a:off x="2324425" y="2115365"/>
              <a:ext cx="86245" cy="351627"/>
              <a:chOff x="2326477" y="169073"/>
              <a:chExt cx="86245" cy="351627"/>
            </a:xfrm>
          </p:grpSpPr>
          <p:cxnSp>
            <p:nvCxnSpPr>
              <p:cNvPr id="76" name="Straight Connector 7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84"/>
            <p:cNvGrpSpPr/>
            <p:nvPr/>
          </p:nvGrpSpPr>
          <p:grpSpPr>
            <a:xfrm>
              <a:off x="2323912" y="2601938"/>
              <a:ext cx="86245" cy="351627"/>
              <a:chOff x="2326477" y="169073"/>
              <a:chExt cx="86245" cy="351627"/>
            </a:xfrm>
          </p:grpSpPr>
          <p:cxnSp>
            <p:nvCxnSpPr>
              <p:cNvPr id="86" name="Straight Connector 8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94"/>
            <p:cNvGrpSpPr/>
            <p:nvPr/>
          </p:nvGrpSpPr>
          <p:grpSpPr>
            <a:xfrm>
              <a:off x="2325964" y="3079760"/>
              <a:ext cx="86245" cy="351627"/>
              <a:chOff x="2326477" y="169073"/>
              <a:chExt cx="86245" cy="351627"/>
            </a:xfrm>
          </p:grpSpPr>
          <p:cxnSp>
            <p:nvCxnSpPr>
              <p:cNvPr id="96" name="Straight Connector 9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04"/>
            <p:cNvGrpSpPr/>
            <p:nvPr/>
          </p:nvGrpSpPr>
          <p:grpSpPr>
            <a:xfrm>
              <a:off x="2328016" y="3564725"/>
              <a:ext cx="86245" cy="351627"/>
              <a:chOff x="2326477" y="169073"/>
              <a:chExt cx="86245" cy="351627"/>
            </a:xfrm>
          </p:grpSpPr>
          <p:cxnSp>
            <p:nvCxnSpPr>
              <p:cNvPr id="106" name="Straight Connector 10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14"/>
            <p:cNvGrpSpPr/>
            <p:nvPr/>
          </p:nvGrpSpPr>
          <p:grpSpPr>
            <a:xfrm>
              <a:off x="2330068" y="4049690"/>
              <a:ext cx="86245" cy="351627"/>
              <a:chOff x="2326477" y="169073"/>
              <a:chExt cx="86245" cy="351627"/>
            </a:xfrm>
          </p:grpSpPr>
          <p:cxnSp>
            <p:nvCxnSpPr>
              <p:cNvPr id="116" name="Straight Connector 11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25" name="Straight Connector 124"/>
          <p:cNvCxnSpPr/>
          <p:nvPr/>
        </p:nvCxnSpPr>
        <p:spPr>
          <a:xfrm>
            <a:off x="2333740" y="4530267"/>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015648" y="458070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088924" y="4575764"/>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164477"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6235722"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7301843"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159"/>
          <p:cNvGrpSpPr/>
          <p:nvPr/>
        </p:nvGrpSpPr>
        <p:grpSpPr>
          <a:xfrm>
            <a:off x="1295400" y="30708"/>
            <a:ext cx="1066800" cy="4629777"/>
            <a:chOff x="1295400" y="30708"/>
            <a:chExt cx="1066800" cy="4629777"/>
          </a:xfrm>
        </p:grpSpPr>
        <p:sp>
          <p:nvSpPr>
            <p:cNvPr id="22" name="TextBox 21"/>
            <p:cNvSpPr txBox="1"/>
            <p:nvPr/>
          </p:nvSpPr>
          <p:spPr>
            <a:xfrm rot="16200000">
              <a:off x="132893" y="2374357"/>
              <a:ext cx="2837796" cy="338554"/>
            </a:xfrm>
            <a:prstGeom prst="rect">
              <a:avLst/>
            </a:prstGeom>
            <a:noFill/>
          </p:spPr>
          <p:txBody>
            <a:bodyPr wrap="square" rtlCol="0">
              <a:spAutoFit/>
            </a:bodyPr>
            <a:lstStyle/>
            <a:p>
              <a:r>
                <a:rPr lang="en-US" sz="1600" dirty="0" smtClean="0">
                  <a:solidFill>
                    <a:schemeClr val="bg1"/>
                  </a:solidFill>
                  <a:latin typeface="BankGothic Md BT" pitchFamily="34" charset="0"/>
                </a:rPr>
                <a:t>Performance  (</a:t>
              </a:r>
              <a:r>
                <a:rPr lang="en-US" sz="1600" dirty="0" err="1" smtClean="0">
                  <a:solidFill>
                    <a:schemeClr val="bg1"/>
                  </a:solidFill>
                  <a:latin typeface="BankGothic Md BT" pitchFamily="34" charset="0"/>
                </a:rPr>
                <a:t>TFlops</a:t>
              </a:r>
              <a:r>
                <a:rPr lang="en-US" sz="1600" dirty="0" smtClean="0">
                  <a:solidFill>
                    <a:schemeClr val="bg1"/>
                  </a:solidFill>
                  <a:latin typeface="BankGothic Md BT" pitchFamily="34" charset="0"/>
                </a:rPr>
                <a:t>)</a:t>
              </a:r>
              <a:endParaRPr lang="en-US" sz="1600" dirty="0">
                <a:solidFill>
                  <a:schemeClr val="bg1"/>
                </a:solidFill>
                <a:latin typeface="BankGothic Md BT" pitchFamily="34" charset="0"/>
              </a:endParaRPr>
            </a:p>
          </p:txBody>
        </p:sp>
        <p:sp>
          <p:nvSpPr>
            <p:cNvPr id="132" name="TextBox 131"/>
            <p:cNvSpPr txBox="1"/>
            <p:nvPr/>
          </p:nvSpPr>
          <p:spPr>
            <a:xfrm>
              <a:off x="1295400" y="3070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100000</a:t>
              </a:r>
              <a:endParaRPr lang="en-US" sz="1200" dirty="0">
                <a:solidFill>
                  <a:schemeClr val="bg1"/>
                </a:solidFill>
                <a:latin typeface="BankGothic Md BT" pitchFamily="34" charset="0"/>
              </a:endParaRPr>
            </a:p>
          </p:txBody>
        </p:sp>
        <p:sp>
          <p:nvSpPr>
            <p:cNvPr id="133" name="TextBox 132"/>
            <p:cNvSpPr txBox="1"/>
            <p:nvPr/>
          </p:nvSpPr>
          <p:spPr>
            <a:xfrm>
              <a:off x="1295400" y="51435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a:t>
              </a:r>
              <a:endParaRPr lang="en-US" sz="1200" dirty="0">
                <a:solidFill>
                  <a:schemeClr val="bg1"/>
                </a:solidFill>
                <a:latin typeface="BankGothic Md BT" pitchFamily="34" charset="0"/>
              </a:endParaRPr>
            </a:p>
          </p:txBody>
        </p:sp>
        <p:sp>
          <p:nvSpPr>
            <p:cNvPr id="134" name="TextBox 133"/>
            <p:cNvSpPr txBox="1"/>
            <p:nvPr/>
          </p:nvSpPr>
          <p:spPr>
            <a:xfrm>
              <a:off x="1295400" y="99799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a:t>
              </a:r>
              <a:endParaRPr lang="en-US" sz="1200" dirty="0">
                <a:solidFill>
                  <a:schemeClr val="bg1"/>
                </a:solidFill>
                <a:latin typeface="BankGothic Md BT" pitchFamily="34" charset="0"/>
              </a:endParaRPr>
            </a:p>
          </p:txBody>
        </p:sp>
        <p:sp>
          <p:nvSpPr>
            <p:cNvPr id="135" name="TextBox 134"/>
            <p:cNvSpPr txBox="1"/>
            <p:nvPr/>
          </p:nvSpPr>
          <p:spPr>
            <a:xfrm>
              <a:off x="1295400" y="148163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a:t>
              </a:r>
              <a:endParaRPr lang="en-US" sz="1200" dirty="0">
                <a:solidFill>
                  <a:schemeClr val="bg1"/>
                </a:solidFill>
                <a:latin typeface="BankGothic Md BT" pitchFamily="34" charset="0"/>
              </a:endParaRPr>
            </a:p>
          </p:txBody>
        </p:sp>
        <p:sp>
          <p:nvSpPr>
            <p:cNvPr id="136" name="TextBox 135"/>
            <p:cNvSpPr txBox="1"/>
            <p:nvPr/>
          </p:nvSpPr>
          <p:spPr>
            <a:xfrm>
              <a:off x="1295400" y="196527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a:t>
              </a:r>
              <a:endParaRPr lang="en-US" sz="1200" dirty="0">
                <a:solidFill>
                  <a:schemeClr val="bg1"/>
                </a:solidFill>
                <a:latin typeface="BankGothic Md BT" pitchFamily="34" charset="0"/>
              </a:endParaRPr>
            </a:p>
          </p:txBody>
        </p:sp>
        <p:sp>
          <p:nvSpPr>
            <p:cNvPr id="137" name="TextBox 136"/>
            <p:cNvSpPr txBox="1"/>
            <p:nvPr/>
          </p:nvSpPr>
          <p:spPr>
            <a:xfrm>
              <a:off x="1295400" y="244891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a:t>
              </a:r>
              <a:endParaRPr lang="en-US" sz="1200" dirty="0">
                <a:solidFill>
                  <a:schemeClr val="bg1"/>
                </a:solidFill>
                <a:latin typeface="BankGothic Md BT" pitchFamily="34" charset="0"/>
              </a:endParaRPr>
            </a:p>
          </p:txBody>
        </p:sp>
        <p:sp>
          <p:nvSpPr>
            <p:cNvPr id="138" name="TextBox 137"/>
            <p:cNvSpPr txBox="1"/>
            <p:nvPr/>
          </p:nvSpPr>
          <p:spPr>
            <a:xfrm>
              <a:off x="1295400" y="293256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0.1</a:t>
              </a:r>
              <a:endParaRPr lang="en-US" sz="1200" dirty="0">
                <a:solidFill>
                  <a:schemeClr val="bg1"/>
                </a:solidFill>
                <a:latin typeface="BankGothic Md BT" pitchFamily="34" charset="0"/>
              </a:endParaRPr>
            </a:p>
          </p:txBody>
        </p:sp>
        <p:sp>
          <p:nvSpPr>
            <p:cNvPr id="139" name="TextBox 138"/>
            <p:cNvSpPr txBox="1"/>
            <p:nvPr/>
          </p:nvSpPr>
          <p:spPr>
            <a:xfrm>
              <a:off x="1295400" y="341620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0.01</a:t>
              </a:r>
              <a:endParaRPr lang="en-US" sz="1200" dirty="0">
                <a:solidFill>
                  <a:schemeClr val="bg1"/>
                </a:solidFill>
                <a:latin typeface="BankGothic Md BT" pitchFamily="34" charset="0"/>
              </a:endParaRPr>
            </a:p>
          </p:txBody>
        </p:sp>
        <p:sp>
          <p:nvSpPr>
            <p:cNvPr id="140" name="TextBox 139"/>
            <p:cNvSpPr txBox="1"/>
            <p:nvPr/>
          </p:nvSpPr>
          <p:spPr>
            <a:xfrm>
              <a:off x="1295400" y="389984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1E-3</a:t>
              </a:r>
              <a:endParaRPr lang="en-US" sz="1200" dirty="0">
                <a:solidFill>
                  <a:schemeClr val="bg1"/>
                </a:solidFill>
                <a:latin typeface="BankGothic Md BT" pitchFamily="34" charset="0"/>
              </a:endParaRPr>
            </a:p>
          </p:txBody>
        </p:sp>
        <p:sp>
          <p:nvSpPr>
            <p:cNvPr id="141" name="TextBox 140"/>
            <p:cNvSpPr txBox="1"/>
            <p:nvPr/>
          </p:nvSpPr>
          <p:spPr>
            <a:xfrm>
              <a:off x="1295400" y="438348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1E-4</a:t>
              </a:r>
              <a:endParaRPr lang="en-US" sz="1200" dirty="0">
                <a:solidFill>
                  <a:schemeClr val="bg1"/>
                </a:solidFill>
                <a:latin typeface="BankGothic Md BT" pitchFamily="34" charset="0"/>
              </a:endParaRPr>
            </a:p>
          </p:txBody>
        </p:sp>
      </p:grpSp>
      <p:grpSp>
        <p:nvGrpSpPr>
          <p:cNvPr id="16" name="Group 160"/>
          <p:cNvGrpSpPr/>
          <p:nvPr/>
        </p:nvGrpSpPr>
        <p:grpSpPr>
          <a:xfrm>
            <a:off x="2667000" y="4584482"/>
            <a:ext cx="5029200" cy="559018"/>
            <a:chOff x="2667000" y="4584482"/>
            <a:chExt cx="5029200" cy="559018"/>
          </a:xfrm>
        </p:grpSpPr>
        <p:sp>
          <p:nvSpPr>
            <p:cNvPr id="23" name="TextBox 22"/>
            <p:cNvSpPr txBox="1"/>
            <p:nvPr/>
          </p:nvSpPr>
          <p:spPr>
            <a:xfrm>
              <a:off x="4572000" y="4804946"/>
              <a:ext cx="852408" cy="338554"/>
            </a:xfrm>
            <a:prstGeom prst="rect">
              <a:avLst/>
            </a:prstGeom>
            <a:noFill/>
          </p:spPr>
          <p:txBody>
            <a:bodyPr wrap="square" rtlCol="0">
              <a:spAutoFit/>
            </a:bodyPr>
            <a:lstStyle/>
            <a:p>
              <a:r>
                <a:rPr lang="en-US" sz="1600" dirty="0" smtClean="0">
                  <a:solidFill>
                    <a:schemeClr val="bg1"/>
                  </a:solidFill>
                  <a:latin typeface="BankGothic Md BT" pitchFamily="34" charset="0"/>
                </a:rPr>
                <a:t>Year</a:t>
              </a:r>
              <a:endParaRPr lang="en-US" dirty="0">
                <a:solidFill>
                  <a:schemeClr val="bg1"/>
                </a:solidFill>
                <a:latin typeface="BankGothic Md BT" pitchFamily="34" charset="0"/>
              </a:endParaRPr>
            </a:p>
          </p:txBody>
        </p:sp>
        <p:sp>
          <p:nvSpPr>
            <p:cNvPr id="147" name="TextBox 146"/>
            <p:cNvSpPr txBox="1"/>
            <p:nvPr/>
          </p:nvSpPr>
          <p:spPr>
            <a:xfrm>
              <a:off x="2667000" y="4584482"/>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1995</a:t>
              </a:r>
              <a:endParaRPr lang="en-US" sz="1400" dirty="0">
                <a:solidFill>
                  <a:schemeClr val="bg1"/>
                </a:solidFill>
                <a:latin typeface="BankGothic Md BT" pitchFamily="34" charset="0"/>
              </a:endParaRPr>
            </a:p>
          </p:txBody>
        </p:sp>
        <p:sp>
          <p:nvSpPr>
            <p:cNvPr id="148" name="TextBox 147"/>
            <p:cNvSpPr txBox="1"/>
            <p:nvPr/>
          </p:nvSpPr>
          <p:spPr>
            <a:xfrm>
              <a:off x="3733800" y="4586758"/>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2000</a:t>
              </a:r>
              <a:endParaRPr lang="en-US" sz="1400" dirty="0">
                <a:solidFill>
                  <a:schemeClr val="bg1"/>
                </a:solidFill>
                <a:latin typeface="BankGothic Md BT" pitchFamily="34" charset="0"/>
              </a:endParaRPr>
            </a:p>
          </p:txBody>
        </p:sp>
        <p:sp>
          <p:nvSpPr>
            <p:cNvPr id="149" name="TextBox 148"/>
            <p:cNvSpPr txBox="1"/>
            <p:nvPr/>
          </p:nvSpPr>
          <p:spPr>
            <a:xfrm>
              <a:off x="4800600" y="4589034"/>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2005</a:t>
              </a:r>
              <a:endParaRPr lang="en-US" sz="1400" dirty="0">
                <a:solidFill>
                  <a:schemeClr val="bg1"/>
                </a:solidFill>
                <a:latin typeface="BankGothic Md BT" pitchFamily="34" charset="0"/>
              </a:endParaRPr>
            </a:p>
          </p:txBody>
        </p:sp>
        <p:sp>
          <p:nvSpPr>
            <p:cNvPr id="150" name="TextBox 149"/>
            <p:cNvSpPr txBox="1"/>
            <p:nvPr/>
          </p:nvSpPr>
          <p:spPr>
            <a:xfrm>
              <a:off x="5867400" y="4591310"/>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2010</a:t>
              </a:r>
              <a:endParaRPr lang="en-US" sz="1400" dirty="0">
                <a:solidFill>
                  <a:schemeClr val="bg1"/>
                </a:solidFill>
                <a:latin typeface="BankGothic Md BT" pitchFamily="34" charset="0"/>
              </a:endParaRPr>
            </a:p>
          </p:txBody>
        </p:sp>
        <p:sp>
          <p:nvSpPr>
            <p:cNvPr id="151" name="TextBox 150"/>
            <p:cNvSpPr txBox="1"/>
            <p:nvPr/>
          </p:nvSpPr>
          <p:spPr>
            <a:xfrm>
              <a:off x="6934200" y="4593586"/>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2015</a:t>
              </a:r>
              <a:endParaRPr lang="en-US" sz="1400" dirty="0">
                <a:solidFill>
                  <a:schemeClr val="bg1"/>
                </a:solidFill>
                <a:latin typeface="BankGothic Md BT" pitchFamily="34" charset="0"/>
              </a:endParaRPr>
            </a:p>
          </p:txBody>
        </p:sp>
      </p:grpSp>
      <p:sp>
        <p:nvSpPr>
          <p:cNvPr id="154" name="Rounded Rectangle 153"/>
          <p:cNvSpPr/>
          <p:nvPr/>
        </p:nvSpPr>
        <p:spPr>
          <a:xfrm rot="3420000">
            <a:off x="4825872" y="-1148369"/>
            <a:ext cx="45720" cy="585216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3420000">
            <a:off x="5074027" y="-565454"/>
            <a:ext cx="45720" cy="640080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a:spLocks noChangeAspect="1"/>
          </p:cNvSpPr>
          <p:nvPr/>
        </p:nvSpPr>
        <p:spPr>
          <a:xfrm>
            <a:off x="5790090" y="1420867"/>
            <a:ext cx="129540" cy="129540"/>
          </a:xfrm>
          <a:prstGeom prst="rect">
            <a:avLst/>
          </a:prstGeom>
          <a:solidFill>
            <a:schemeClr val="tx1">
              <a:lumMod val="75000"/>
              <a:lumOff val="2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a:spLocks noChangeAspect="1"/>
          </p:cNvSpPr>
          <p:nvPr/>
        </p:nvSpPr>
        <p:spPr>
          <a:xfrm>
            <a:off x="5796484" y="1652097"/>
            <a:ext cx="129540" cy="129540"/>
          </a:xfrm>
          <a:prstGeom prst="rect">
            <a:avLst/>
          </a:prstGeom>
          <a:solidFill>
            <a:schemeClr val="bg1">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65"/>
          <p:cNvGrpSpPr/>
          <p:nvPr/>
        </p:nvGrpSpPr>
        <p:grpSpPr>
          <a:xfrm>
            <a:off x="3261466" y="4522498"/>
            <a:ext cx="624734" cy="50771"/>
            <a:chOff x="3261466" y="4522498"/>
            <a:chExt cx="624734" cy="50771"/>
          </a:xfrm>
        </p:grpSpPr>
        <p:cxnSp>
          <p:nvCxnSpPr>
            <p:cNvPr id="143" name="Straight Connector 14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66"/>
          <p:cNvGrpSpPr/>
          <p:nvPr/>
        </p:nvGrpSpPr>
        <p:grpSpPr>
          <a:xfrm>
            <a:off x="4341812" y="4522439"/>
            <a:ext cx="624734" cy="50771"/>
            <a:chOff x="3261466" y="4520776"/>
            <a:chExt cx="624734" cy="50771"/>
          </a:xfrm>
        </p:grpSpPr>
        <p:cxnSp>
          <p:nvCxnSpPr>
            <p:cNvPr id="168" name="Straight Connector 16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459530" y="4542842"/>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176"/>
          <p:cNvGrpSpPr/>
          <p:nvPr/>
        </p:nvGrpSpPr>
        <p:grpSpPr>
          <a:xfrm>
            <a:off x="5437401" y="4522498"/>
            <a:ext cx="624734" cy="50771"/>
            <a:chOff x="3261466" y="4522498"/>
            <a:chExt cx="624734" cy="50771"/>
          </a:xfrm>
        </p:grpSpPr>
        <p:cxnSp>
          <p:nvCxnSpPr>
            <p:cNvPr id="178" name="Straight Connector 17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181"/>
          <p:cNvGrpSpPr/>
          <p:nvPr/>
        </p:nvGrpSpPr>
        <p:grpSpPr>
          <a:xfrm>
            <a:off x="2451946" y="4522498"/>
            <a:ext cx="404604" cy="50771"/>
            <a:chOff x="3481596" y="4522498"/>
            <a:chExt cx="404604" cy="50771"/>
          </a:xfrm>
        </p:grpSpPr>
        <p:cxnSp>
          <p:nvCxnSpPr>
            <p:cNvPr id="184" name="Straight Connector 18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186"/>
          <p:cNvGrpSpPr/>
          <p:nvPr/>
        </p:nvGrpSpPr>
        <p:grpSpPr>
          <a:xfrm>
            <a:off x="6502395" y="4522414"/>
            <a:ext cx="624734" cy="50886"/>
            <a:chOff x="3261466" y="4525827"/>
            <a:chExt cx="624734" cy="50886"/>
          </a:xfrm>
        </p:grpSpPr>
        <p:cxnSp>
          <p:nvCxnSpPr>
            <p:cNvPr id="188" name="Straight Connector 18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3652568" y="4551337"/>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3862546" y="4553059"/>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191"/>
          <p:cNvGrpSpPr/>
          <p:nvPr/>
        </p:nvGrpSpPr>
        <p:grpSpPr>
          <a:xfrm>
            <a:off x="7555758" y="4515641"/>
            <a:ext cx="221718" cy="47442"/>
            <a:chOff x="3261466" y="4525827"/>
            <a:chExt cx="221718" cy="47442"/>
          </a:xfrm>
        </p:grpSpPr>
        <p:cxnSp>
          <p:nvCxnSpPr>
            <p:cNvPr id="193" name="Straight Connector 19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2" name="Oval 181"/>
          <p:cNvSpPr>
            <a:spLocks noChangeAspect="1"/>
          </p:cNvSpPr>
          <p:nvPr/>
        </p:nvSpPr>
        <p:spPr>
          <a:xfrm>
            <a:off x="6234854" y="1925642"/>
            <a:ext cx="91453" cy="91453"/>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rot="19591128">
            <a:off x="2456230" y="2598926"/>
            <a:ext cx="3333108" cy="276999"/>
          </a:xfrm>
          <a:prstGeom prst="rect">
            <a:avLst/>
          </a:prstGeom>
          <a:noFill/>
        </p:spPr>
        <p:txBody>
          <a:bodyPr wrap="square" rtlCol="0">
            <a:spAutoFit/>
          </a:bodyPr>
          <a:lstStyle/>
          <a:p>
            <a:r>
              <a:rPr lang="en-US" sz="1200" spc="300" dirty="0" smtClean="0">
                <a:solidFill>
                  <a:srgbClr val="CC9900"/>
                </a:solidFill>
                <a:latin typeface="BankGothic Md BT" pitchFamily="34" charset="0"/>
              </a:rPr>
              <a:t>TOP 500 Supercomputers</a:t>
            </a:r>
            <a:endParaRPr lang="en-US" sz="1200" spc="300" dirty="0">
              <a:solidFill>
                <a:srgbClr val="CC9900"/>
              </a:solidFill>
              <a:latin typeface="BankGothic Md BT" pitchFamily="34" charset="0"/>
            </a:endParaRPr>
          </a:p>
        </p:txBody>
      </p:sp>
      <p:sp>
        <p:nvSpPr>
          <p:cNvPr id="176" name="Freeform 175"/>
          <p:cNvSpPr/>
          <p:nvPr/>
        </p:nvSpPr>
        <p:spPr>
          <a:xfrm rot="5400000">
            <a:off x="5538046" y="2604768"/>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5242560" y="2920576"/>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5166357" y="2891793"/>
            <a:ext cx="91453" cy="91453"/>
          </a:xfrm>
          <a:prstGeom prst="ellipse">
            <a:avLst/>
          </a:prstGeom>
          <a:solidFill>
            <a:srgbClr val="005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5833532" y="2280496"/>
            <a:ext cx="45720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6248400" y="2266950"/>
            <a:ext cx="71828" cy="71828"/>
          </a:xfrm>
          <a:prstGeom prst="ellipse">
            <a:avLst/>
          </a:pr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flipV="1">
            <a:off x="2438400" y="717374"/>
            <a:ext cx="5334000" cy="350520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55"/>
          <p:cNvGrpSpPr/>
          <p:nvPr/>
        </p:nvGrpSpPr>
        <p:grpSpPr>
          <a:xfrm>
            <a:off x="2364581" y="171450"/>
            <a:ext cx="5422180" cy="4361688"/>
            <a:chOff x="2364581" y="171450"/>
            <a:chExt cx="5422180" cy="4361688"/>
          </a:xfrm>
        </p:grpSpPr>
        <p:sp>
          <p:nvSpPr>
            <p:cNvPr id="15" name="Rectangle 14"/>
            <p:cNvSpPr/>
            <p:nvPr/>
          </p:nvSpPr>
          <p:spPr>
            <a:xfrm>
              <a:off x="2407920" y="171450"/>
              <a:ext cx="5364480" cy="43616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880126" y="2346159"/>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54687" y="2344534"/>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27709" y="2350195"/>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098479" y="2344276"/>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172584" y="2349073"/>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00945" y="66516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93196" y="1147197"/>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85447" y="1626354"/>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77698" y="211503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7698" y="260194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72330" y="308408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4581" y="3568610"/>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5447" y="4050433"/>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161"/>
          <p:cNvGrpSpPr/>
          <p:nvPr/>
        </p:nvGrpSpPr>
        <p:grpSpPr>
          <a:xfrm>
            <a:off x="2320176" y="168038"/>
            <a:ext cx="96137" cy="4233279"/>
            <a:chOff x="2320176" y="168038"/>
            <a:chExt cx="96137" cy="4233279"/>
          </a:xfrm>
        </p:grpSpPr>
        <p:grpSp>
          <p:nvGrpSpPr>
            <p:cNvPr id="4" name="Group 152"/>
            <p:cNvGrpSpPr/>
            <p:nvPr/>
          </p:nvGrpSpPr>
          <p:grpSpPr>
            <a:xfrm>
              <a:off x="2333008" y="168038"/>
              <a:ext cx="79714" cy="352662"/>
              <a:chOff x="2333008" y="168038"/>
              <a:chExt cx="79714" cy="352662"/>
            </a:xfrm>
          </p:grpSpPr>
          <p:cxnSp>
            <p:nvCxnSpPr>
              <p:cNvPr id="34" name="Straight Connector 33"/>
              <p:cNvCxnSpPr/>
              <p:nvPr/>
            </p:nvCxnSpPr>
            <p:spPr>
              <a:xfrm>
                <a:off x="2333008" y="16803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4"/>
            <p:cNvGrpSpPr/>
            <p:nvPr/>
          </p:nvGrpSpPr>
          <p:grpSpPr>
            <a:xfrm>
              <a:off x="2325964" y="660420"/>
              <a:ext cx="86245" cy="351627"/>
              <a:chOff x="2326477" y="169073"/>
              <a:chExt cx="86245" cy="351627"/>
            </a:xfrm>
          </p:grpSpPr>
          <p:cxnSp>
            <p:nvCxnSpPr>
              <p:cNvPr id="46" name="Straight Connector 4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4"/>
            <p:cNvGrpSpPr/>
            <p:nvPr/>
          </p:nvGrpSpPr>
          <p:grpSpPr>
            <a:xfrm>
              <a:off x="2323070" y="1146993"/>
              <a:ext cx="86245" cy="351627"/>
              <a:chOff x="2326477" y="169073"/>
              <a:chExt cx="86245" cy="351627"/>
            </a:xfrm>
          </p:grpSpPr>
          <p:cxnSp>
            <p:nvCxnSpPr>
              <p:cNvPr id="56" name="Straight Connector 5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4"/>
            <p:cNvGrpSpPr/>
            <p:nvPr/>
          </p:nvGrpSpPr>
          <p:grpSpPr>
            <a:xfrm>
              <a:off x="2320176" y="1628792"/>
              <a:ext cx="86245" cy="351627"/>
              <a:chOff x="2326477" y="169073"/>
              <a:chExt cx="86245" cy="351627"/>
            </a:xfrm>
          </p:grpSpPr>
          <p:cxnSp>
            <p:nvCxnSpPr>
              <p:cNvPr id="66" name="Straight Connector 6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a:off x="2324425" y="2115365"/>
              <a:ext cx="86245" cy="351627"/>
              <a:chOff x="2326477" y="169073"/>
              <a:chExt cx="86245" cy="351627"/>
            </a:xfrm>
          </p:grpSpPr>
          <p:cxnSp>
            <p:nvCxnSpPr>
              <p:cNvPr id="76" name="Straight Connector 7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84"/>
            <p:cNvGrpSpPr/>
            <p:nvPr/>
          </p:nvGrpSpPr>
          <p:grpSpPr>
            <a:xfrm>
              <a:off x="2323912" y="2601938"/>
              <a:ext cx="86245" cy="351627"/>
              <a:chOff x="2326477" y="169073"/>
              <a:chExt cx="86245" cy="351627"/>
            </a:xfrm>
          </p:grpSpPr>
          <p:cxnSp>
            <p:nvCxnSpPr>
              <p:cNvPr id="86" name="Straight Connector 8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94"/>
            <p:cNvGrpSpPr/>
            <p:nvPr/>
          </p:nvGrpSpPr>
          <p:grpSpPr>
            <a:xfrm>
              <a:off x="2325964" y="3079760"/>
              <a:ext cx="86245" cy="351627"/>
              <a:chOff x="2326477" y="169073"/>
              <a:chExt cx="86245" cy="351627"/>
            </a:xfrm>
          </p:grpSpPr>
          <p:cxnSp>
            <p:nvCxnSpPr>
              <p:cNvPr id="96" name="Straight Connector 9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04"/>
            <p:cNvGrpSpPr/>
            <p:nvPr/>
          </p:nvGrpSpPr>
          <p:grpSpPr>
            <a:xfrm>
              <a:off x="2328016" y="3564725"/>
              <a:ext cx="86245" cy="351627"/>
              <a:chOff x="2326477" y="169073"/>
              <a:chExt cx="86245" cy="351627"/>
            </a:xfrm>
          </p:grpSpPr>
          <p:cxnSp>
            <p:nvCxnSpPr>
              <p:cNvPr id="106" name="Straight Connector 10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14"/>
            <p:cNvGrpSpPr/>
            <p:nvPr/>
          </p:nvGrpSpPr>
          <p:grpSpPr>
            <a:xfrm>
              <a:off x="2330068" y="4049690"/>
              <a:ext cx="86245" cy="351627"/>
              <a:chOff x="2326477" y="169073"/>
              <a:chExt cx="86245" cy="351627"/>
            </a:xfrm>
          </p:grpSpPr>
          <p:cxnSp>
            <p:nvCxnSpPr>
              <p:cNvPr id="116" name="Straight Connector 11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25" name="Straight Connector 124"/>
          <p:cNvCxnSpPr/>
          <p:nvPr/>
        </p:nvCxnSpPr>
        <p:spPr>
          <a:xfrm>
            <a:off x="2333740" y="4530267"/>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015648" y="458070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088924" y="4575764"/>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164477"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6235722"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7301843"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159"/>
          <p:cNvGrpSpPr/>
          <p:nvPr/>
        </p:nvGrpSpPr>
        <p:grpSpPr>
          <a:xfrm>
            <a:off x="1295400" y="30708"/>
            <a:ext cx="1066800" cy="4629777"/>
            <a:chOff x="1295400" y="30708"/>
            <a:chExt cx="1066800" cy="4629777"/>
          </a:xfrm>
        </p:grpSpPr>
        <p:sp>
          <p:nvSpPr>
            <p:cNvPr id="22" name="TextBox 21"/>
            <p:cNvSpPr txBox="1"/>
            <p:nvPr/>
          </p:nvSpPr>
          <p:spPr>
            <a:xfrm rot="16200000">
              <a:off x="132893" y="2374357"/>
              <a:ext cx="2837796" cy="338554"/>
            </a:xfrm>
            <a:prstGeom prst="rect">
              <a:avLst/>
            </a:prstGeom>
            <a:noFill/>
          </p:spPr>
          <p:txBody>
            <a:bodyPr wrap="square" rtlCol="0">
              <a:spAutoFit/>
            </a:bodyPr>
            <a:lstStyle/>
            <a:p>
              <a:r>
                <a:rPr lang="en-US" sz="1600" dirty="0" smtClean="0">
                  <a:solidFill>
                    <a:schemeClr val="bg1"/>
                  </a:solidFill>
                  <a:latin typeface="BankGothic Md BT" pitchFamily="34" charset="0"/>
                </a:rPr>
                <a:t>Performance  (</a:t>
              </a:r>
              <a:r>
                <a:rPr lang="en-US" sz="1600" dirty="0" err="1" smtClean="0">
                  <a:solidFill>
                    <a:schemeClr val="bg1"/>
                  </a:solidFill>
                  <a:latin typeface="BankGothic Md BT" pitchFamily="34" charset="0"/>
                </a:rPr>
                <a:t>TFlops</a:t>
              </a:r>
              <a:r>
                <a:rPr lang="en-US" sz="1600" dirty="0" smtClean="0">
                  <a:solidFill>
                    <a:schemeClr val="bg1"/>
                  </a:solidFill>
                  <a:latin typeface="BankGothic Md BT" pitchFamily="34" charset="0"/>
                </a:rPr>
                <a:t>)</a:t>
              </a:r>
              <a:endParaRPr lang="en-US" sz="1600" dirty="0">
                <a:solidFill>
                  <a:schemeClr val="bg1"/>
                </a:solidFill>
                <a:latin typeface="BankGothic Md BT" pitchFamily="34" charset="0"/>
              </a:endParaRPr>
            </a:p>
          </p:txBody>
        </p:sp>
        <p:sp>
          <p:nvSpPr>
            <p:cNvPr id="132" name="TextBox 131"/>
            <p:cNvSpPr txBox="1"/>
            <p:nvPr/>
          </p:nvSpPr>
          <p:spPr>
            <a:xfrm>
              <a:off x="1295400" y="3070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100000</a:t>
              </a:r>
              <a:endParaRPr lang="en-US" sz="1200" dirty="0">
                <a:solidFill>
                  <a:schemeClr val="bg1"/>
                </a:solidFill>
                <a:latin typeface="BankGothic Md BT" pitchFamily="34" charset="0"/>
              </a:endParaRPr>
            </a:p>
          </p:txBody>
        </p:sp>
        <p:sp>
          <p:nvSpPr>
            <p:cNvPr id="133" name="TextBox 132"/>
            <p:cNvSpPr txBox="1"/>
            <p:nvPr/>
          </p:nvSpPr>
          <p:spPr>
            <a:xfrm>
              <a:off x="1295400" y="51435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a:t>
              </a:r>
              <a:endParaRPr lang="en-US" sz="1200" dirty="0">
                <a:solidFill>
                  <a:schemeClr val="bg1"/>
                </a:solidFill>
                <a:latin typeface="BankGothic Md BT" pitchFamily="34" charset="0"/>
              </a:endParaRPr>
            </a:p>
          </p:txBody>
        </p:sp>
        <p:sp>
          <p:nvSpPr>
            <p:cNvPr id="134" name="TextBox 133"/>
            <p:cNvSpPr txBox="1"/>
            <p:nvPr/>
          </p:nvSpPr>
          <p:spPr>
            <a:xfrm>
              <a:off x="1295400" y="99799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a:t>
              </a:r>
              <a:endParaRPr lang="en-US" sz="1200" dirty="0">
                <a:solidFill>
                  <a:schemeClr val="bg1"/>
                </a:solidFill>
                <a:latin typeface="BankGothic Md BT" pitchFamily="34" charset="0"/>
              </a:endParaRPr>
            </a:p>
          </p:txBody>
        </p:sp>
        <p:sp>
          <p:nvSpPr>
            <p:cNvPr id="135" name="TextBox 134"/>
            <p:cNvSpPr txBox="1"/>
            <p:nvPr/>
          </p:nvSpPr>
          <p:spPr>
            <a:xfrm>
              <a:off x="1295400" y="148163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a:t>
              </a:r>
              <a:endParaRPr lang="en-US" sz="1200" dirty="0">
                <a:solidFill>
                  <a:schemeClr val="bg1"/>
                </a:solidFill>
                <a:latin typeface="BankGothic Md BT" pitchFamily="34" charset="0"/>
              </a:endParaRPr>
            </a:p>
          </p:txBody>
        </p:sp>
        <p:sp>
          <p:nvSpPr>
            <p:cNvPr id="136" name="TextBox 135"/>
            <p:cNvSpPr txBox="1"/>
            <p:nvPr/>
          </p:nvSpPr>
          <p:spPr>
            <a:xfrm>
              <a:off x="1295400" y="196527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a:t>
              </a:r>
              <a:endParaRPr lang="en-US" sz="1200" dirty="0">
                <a:solidFill>
                  <a:schemeClr val="bg1"/>
                </a:solidFill>
                <a:latin typeface="BankGothic Md BT" pitchFamily="34" charset="0"/>
              </a:endParaRPr>
            </a:p>
          </p:txBody>
        </p:sp>
        <p:sp>
          <p:nvSpPr>
            <p:cNvPr id="137" name="TextBox 136"/>
            <p:cNvSpPr txBox="1"/>
            <p:nvPr/>
          </p:nvSpPr>
          <p:spPr>
            <a:xfrm>
              <a:off x="1295400" y="244891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a:t>
              </a:r>
              <a:endParaRPr lang="en-US" sz="1200" dirty="0">
                <a:solidFill>
                  <a:schemeClr val="bg1"/>
                </a:solidFill>
                <a:latin typeface="BankGothic Md BT" pitchFamily="34" charset="0"/>
              </a:endParaRPr>
            </a:p>
          </p:txBody>
        </p:sp>
        <p:sp>
          <p:nvSpPr>
            <p:cNvPr id="138" name="TextBox 137"/>
            <p:cNvSpPr txBox="1"/>
            <p:nvPr/>
          </p:nvSpPr>
          <p:spPr>
            <a:xfrm>
              <a:off x="1295400" y="293256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0.1</a:t>
              </a:r>
              <a:endParaRPr lang="en-US" sz="1200" dirty="0">
                <a:solidFill>
                  <a:schemeClr val="bg1"/>
                </a:solidFill>
                <a:latin typeface="BankGothic Md BT" pitchFamily="34" charset="0"/>
              </a:endParaRPr>
            </a:p>
          </p:txBody>
        </p:sp>
        <p:sp>
          <p:nvSpPr>
            <p:cNvPr id="139" name="TextBox 138"/>
            <p:cNvSpPr txBox="1"/>
            <p:nvPr/>
          </p:nvSpPr>
          <p:spPr>
            <a:xfrm>
              <a:off x="1295400" y="341620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0.01</a:t>
              </a:r>
              <a:endParaRPr lang="en-US" sz="1200" dirty="0">
                <a:solidFill>
                  <a:schemeClr val="bg1"/>
                </a:solidFill>
                <a:latin typeface="BankGothic Md BT" pitchFamily="34" charset="0"/>
              </a:endParaRPr>
            </a:p>
          </p:txBody>
        </p:sp>
        <p:sp>
          <p:nvSpPr>
            <p:cNvPr id="140" name="TextBox 139"/>
            <p:cNvSpPr txBox="1"/>
            <p:nvPr/>
          </p:nvSpPr>
          <p:spPr>
            <a:xfrm>
              <a:off x="1295400" y="389984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1E-3</a:t>
              </a:r>
              <a:endParaRPr lang="en-US" sz="1200" dirty="0">
                <a:solidFill>
                  <a:schemeClr val="bg1"/>
                </a:solidFill>
                <a:latin typeface="BankGothic Md BT" pitchFamily="34" charset="0"/>
              </a:endParaRPr>
            </a:p>
          </p:txBody>
        </p:sp>
        <p:sp>
          <p:nvSpPr>
            <p:cNvPr id="141" name="TextBox 140"/>
            <p:cNvSpPr txBox="1"/>
            <p:nvPr/>
          </p:nvSpPr>
          <p:spPr>
            <a:xfrm>
              <a:off x="1295400" y="438348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1E-4</a:t>
              </a:r>
              <a:endParaRPr lang="en-US" sz="1200" dirty="0">
                <a:solidFill>
                  <a:schemeClr val="bg1"/>
                </a:solidFill>
                <a:latin typeface="BankGothic Md BT" pitchFamily="34" charset="0"/>
              </a:endParaRPr>
            </a:p>
          </p:txBody>
        </p:sp>
      </p:grpSp>
      <p:grpSp>
        <p:nvGrpSpPr>
          <p:cNvPr id="16" name="Group 160"/>
          <p:cNvGrpSpPr/>
          <p:nvPr/>
        </p:nvGrpSpPr>
        <p:grpSpPr>
          <a:xfrm>
            <a:off x="2667000" y="4584482"/>
            <a:ext cx="5029200" cy="559018"/>
            <a:chOff x="2667000" y="4584482"/>
            <a:chExt cx="5029200" cy="559018"/>
          </a:xfrm>
        </p:grpSpPr>
        <p:sp>
          <p:nvSpPr>
            <p:cNvPr id="23" name="TextBox 22"/>
            <p:cNvSpPr txBox="1"/>
            <p:nvPr/>
          </p:nvSpPr>
          <p:spPr>
            <a:xfrm>
              <a:off x="4572000" y="4804946"/>
              <a:ext cx="852408" cy="338554"/>
            </a:xfrm>
            <a:prstGeom prst="rect">
              <a:avLst/>
            </a:prstGeom>
            <a:noFill/>
          </p:spPr>
          <p:txBody>
            <a:bodyPr wrap="square" rtlCol="0">
              <a:spAutoFit/>
            </a:bodyPr>
            <a:lstStyle/>
            <a:p>
              <a:r>
                <a:rPr lang="en-US" sz="1600" dirty="0" smtClean="0">
                  <a:solidFill>
                    <a:schemeClr val="bg1"/>
                  </a:solidFill>
                  <a:latin typeface="BankGothic Md BT" pitchFamily="34" charset="0"/>
                </a:rPr>
                <a:t>Year</a:t>
              </a:r>
              <a:endParaRPr lang="en-US" dirty="0">
                <a:solidFill>
                  <a:schemeClr val="bg1"/>
                </a:solidFill>
                <a:latin typeface="BankGothic Md BT" pitchFamily="34" charset="0"/>
              </a:endParaRPr>
            </a:p>
          </p:txBody>
        </p:sp>
        <p:sp>
          <p:nvSpPr>
            <p:cNvPr id="147" name="TextBox 146"/>
            <p:cNvSpPr txBox="1"/>
            <p:nvPr/>
          </p:nvSpPr>
          <p:spPr>
            <a:xfrm>
              <a:off x="2667000" y="4584482"/>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1995</a:t>
              </a:r>
              <a:endParaRPr lang="en-US" sz="1400" dirty="0">
                <a:solidFill>
                  <a:schemeClr val="bg1"/>
                </a:solidFill>
                <a:latin typeface="BankGothic Md BT" pitchFamily="34" charset="0"/>
              </a:endParaRPr>
            </a:p>
          </p:txBody>
        </p:sp>
        <p:sp>
          <p:nvSpPr>
            <p:cNvPr id="148" name="TextBox 147"/>
            <p:cNvSpPr txBox="1"/>
            <p:nvPr/>
          </p:nvSpPr>
          <p:spPr>
            <a:xfrm>
              <a:off x="3733800" y="4586758"/>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2000</a:t>
              </a:r>
              <a:endParaRPr lang="en-US" sz="1400" dirty="0">
                <a:solidFill>
                  <a:schemeClr val="bg1"/>
                </a:solidFill>
                <a:latin typeface="BankGothic Md BT" pitchFamily="34" charset="0"/>
              </a:endParaRPr>
            </a:p>
          </p:txBody>
        </p:sp>
        <p:sp>
          <p:nvSpPr>
            <p:cNvPr id="149" name="TextBox 148"/>
            <p:cNvSpPr txBox="1"/>
            <p:nvPr/>
          </p:nvSpPr>
          <p:spPr>
            <a:xfrm>
              <a:off x="4800600" y="4589034"/>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2005</a:t>
              </a:r>
              <a:endParaRPr lang="en-US" sz="1400" dirty="0">
                <a:solidFill>
                  <a:schemeClr val="bg1"/>
                </a:solidFill>
                <a:latin typeface="BankGothic Md BT" pitchFamily="34" charset="0"/>
              </a:endParaRPr>
            </a:p>
          </p:txBody>
        </p:sp>
        <p:sp>
          <p:nvSpPr>
            <p:cNvPr id="150" name="TextBox 149"/>
            <p:cNvSpPr txBox="1"/>
            <p:nvPr/>
          </p:nvSpPr>
          <p:spPr>
            <a:xfrm>
              <a:off x="5867400" y="4591310"/>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2010</a:t>
              </a:r>
              <a:endParaRPr lang="en-US" sz="1400" dirty="0">
                <a:solidFill>
                  <a:schemeClr val="bg1"/>
                </a:solidFill>
                <a:latin typeface="BankGothic Md BT" pitchFamily="34" charset="0"/>
              </a:endParaRPr>
            </a:p>
          </p:txBody>
        </p:sp>
        <p:sp>
          <p:nvSpPr>
            <p:cNvPr id="151" name="TextBox 150"/>
            <p:cNvSpPr txBox="1"/>
            <p:nvPr/>
          </p:nvSpPr>
          <p:spPr>
            <a:xfrm>
              <a:off x="6934200" y="4593586"/>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2015</a:t>
              </a:r>
              <a:endParaRPr lang="en-US" sz="1400" dirty="0">
                <a:solidFill>
                  <a:schemeClr val="bg1"/>
                </a:solidFill>
                <a:latin typeface="BankGothic Md BT" pitchFamily="34" charset="0"/>
              </a:endParaRPr>
            </a:p>
          </p:txBody>
        </p:sp>
      </p:grpSp>
      <p:sp>
        <p:nvSpPr>
          <p:cNvPr id="154" name="Rounded Rectangle 153"/>
          <p:cNvSpPr/>
          <p:nvPr/>
        </p:nvSpPr>
        <p:spPr>
          <a:xfrm rot="3420000">
            <a:off x="4825872" y="-1148369"/>
            <a:ext cx="45720" cy="585216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3420000">
            <a:off x="5074027" y="-565454"/>
            <a:ext cx="45720" cy="640080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a:spLocks noChangeAspect="1"/>
          </p:cNvSpPr>
          <p:nvPr/>
        </p:nvSpPr>
        <p:spPr>
          <a:xfrm>
            <a:off x="5790090" y="1420867"/>
            <a:ext cx="129540" cy="129540"/>
          </a:xfrm>
          <a:prstGeom prst="rect">
            <a:avLst/>
          </a:prstGeom>
          <a:solidFill>
            <a:schemeClr val="tx1">
              <a:lumMod val="75000"/>
              <a:lumOff val="2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a:spLocks noChangeAspect="1"/>
          </p:cNvSpPr>
          <p:nvPr/>
        </p:nvSpPr>
        <p:spPr>
          <a:xfrm>
            <a:off x="5796484" y="1652097"/>
            <a:ext cx="129540" cy="129540"/>
          </a:xfrm>
          <a:prstGeom prst="rect">
            <a:avLst/>
          </a:prstGeom>
          <a:solidFill>
            <a:schemeClr val="bg1">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65"/>
          <p:cNvGrpSpPr/>
          <p:nvPr/>
        </p:nvGrpSpPr>
        <p:grpSpPr>
          <a:xfrm>
            <a:off x="3261466" y="4522498"/>
            <a:ext cx="624734" cy="50771"/>
            <a:chOff x="3261466" y="4522498"/>
            <a:chExt cx="624734" cy="50771"/>
          </a:xfrm>
        </p:grpSpPr>
        <p:cxnSp>
          <p:nvCxnSpPr>
            <p:cNvPr id="143" name="Straight Connector 14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66"/>
          <p:cNvGrpSpPr/>
          <p:nvPr/>
        </p:nvGrpSpPr>
        <p:grpSpPr>
          <a:xfrm>
            <a:off x="4341812" y="4522439"/>
            <a:ext cx="624734" cy="50771"/>
            <a:chOff x="3261466" y="4520776"/>
            <a:chExt cx="624734" cy="50771"/>
          </a:xfrm>
        </p:grpSpPr>
        <p:cxnSp>
          <p:nvCxnSpPr>
            <p:cNvPr id="168" name="Straight Connector 16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459530" y="4542842"/>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176"/>
          <p:cNvGrpSpPr/>
          <p:nvPr/>
        </p:nvGrpSpPr>
        <p:grpSpPr>
          <a:xfrm>
            <a:off x="5437401" y="4522498"/>
            <a:ext cx="624734" cy="50771"/>
            <a:chOff x="3261466" y="4522498"/>
            <a:chExt cx="624734" cy="50771"/>
          </a:xfrm>
        </p:grpSpPr>
        <p:cxnSp>
          <p:nvCxnSpPr>
            <p:cNvPr id="178" name="Straight Connector 17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181"/>
          <p:cNvGrpSpPr/>
          <p:nvPr/>
        </p:nvGrpSpPr>
        <p:grpSpPr>
          <a:xfrm>
            <a:off x="2451946" y="4522498"/>
            <a:ext cx="404604" cy="50771"/>
            <a:chOff x="3481596" y="4522498"/>
            <a:chExt cx="404604" cy="50771"/>
          </a:xfrm>
        </p:grpSpPr>
        <p:cxnSp>
          <p:nvCxnSpPr>
            <p:cNvPr id="184" name="Straight Connector 18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186"/>
          <p:cNvGrpSpPr/>
          <p:nvPr/>
        </p:nvGrpSpPr>
        <p:grpSpPr>
          <a:xfrm>
            <a:off x="6502395" y="4522414"/>
            <a:ext cx="624734" cy="50886"/>
            <a:chOff x="3261466" y="4525827"/>
            <a:chExt cx="624734" cy="50886"/>
          </a:xfrm>
        </p:grpSpPr>
        <p:cxnSp>
          <p:nvCxnSpPr>
            <p:cNvPr id="188" name="Straight Connector 18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3652568" y="4551337"/>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3862546" y="4553059"/>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191"/>
          <p:cNvGrpSpPr/>
          <p:nvPr/>
        </p:nvGrpSpPr>
        <p:grpSpPr>
          <a:xfrm>
            <a:off x="7555758" y="4515641"/>
            <a:ext cx="221718" cy="47442"/>
            <a:chOff x="3261466" y="4525827"/>
            <a:chExt cx="221718" cy="47442"/>
          </a:xfrm>
        </p:grpSpPr>
        <p:cxnSp>
          <p:nvCxnSpPr>
            <p:cNvPr id="193" name="Straight Connector 19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6" name="TextBox 205"/>
          <p:cNvSpPr txBox="1"/>
          <p:nvPr/>
        </p:nvSpPr>
        <p:spPr>
          <a:xfrm rot="19591128">
            <a:off x="2456230" y="2598926"/>
            <a:ext cx="3333108" cy="276999"/>
          </a:xfrm>
          <a:prstGeom prst="rect">
            <a:avLst/>
          </a:prstGeom>
          <a:noFill/>
        </p:spPr>
        <p:txBody>
          <a:bodyPr wrap="square" rtlCol="0">
            <a:spAutoFit/>
          </a:bodyPr>
          <a:lstStyle/>
          <a:p>
            <a:r>
              <a:rPr lang="en-US" sz="1200" spc="300" dirty="0" smtClean="0">
                <a:solidFill>
                  <a:srgbClr val="CC9900"/>
                </a:solidFill>
                <a:latin typeface="BankGothic Md BT" pitchFamily="34" charset="0"/>
              </a:rPr>
              <a:t>TOP 500 Supercomputers</a:t>
            </a:r>
            <a:endParaRPr lang="en-US" sz="1200" spc="300" dirty="0">
              <a:solidFill>
                <a:srgbClr val="CC9900"/>
              </a:solidFill>
              <a:latin typeface="BankGothic Md BT" pitchFamily="34" charset="0"/>
            </a:endParaRPr>
          </a:p>
        </p:txBody>
      </p:sp>
      <p:sp>
        <p:nvSpPr>
          <p:cNvPr id="183" name="Rounded Rectangle 182"/>
          <p:cNvSpPr/>
          <p:nvPr/>
        </p:nvSpPr>
        <p:spPr>
          <a:xfrm rot="13320000">
            <a:off x="6384848" y="1643418"/>
            <a:ext cx="45720" cy="365760"/>
          </a:xfrm>
          <a:prstGeom prst="roundRect">
            <a:avLst/>
          </a:prstGeom>
          <a:solidFill>
            <a:schemeClr val="tx2"/>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21594000"/>
            </a:lightRig>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rot="5400000">
            <a:off x="5538046" y="2604768"/>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5242560" y="2920576"/>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5166357" y="2891793"/>
            <a:ext cx="91453" cy="91453"/>
          </a:xfrm>
          <a:prstGeom prst="ellipse">
            <a:avLst/>
          </a:prstGeom>
          <a:solidFill>
            <a:srgbClr val="005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5833532" y="2280496"/>
            <a:ext cx="68580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6477000" y="2266950"/>
            <a:ext cx="71828" cy="71828"/>
          </a:xfrm>
          <a:prstGeom prst="ellipse">
            <a:avLst/>
          </a:pr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6234854" y="1925642"/>
            <a:ext cx="91453" cy="91453"/>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6485467" y="1661722"/>
            <a:ext cx="71828" cy="71828"/>
          </a:xfrm>
          <a:prstGeom prst="ellipse">
            <a:avLst/>
          </a:prstGeom>
          <a:solidFill>
            <a:schemeClr val="tx2"/>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flipV="1">
            <a:off x="2438400" y="717374"/>
            <a:ext cx="5334000" cy="350520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55"/>
          <p:cNvGrpSpPr/>
          <p:nvPr/>
        </p:nvGrpSpPr>
        <p:grpSpPr>
          <a:xfrm>
            <a:off x="2364581" y="171450"/>
            <a:ext cx="5422180" cy="4361688"/>
            <a:chOff x="2364581" y="171450"/>
            <a:chExt cx="5422180" cy="4361688"/>
          </a:xfrm>
        </p:grpSpPr>
        <p:sp>
          <p:nvSpPr>
            <p:cNvPr id="15" name="Rectangle 14"/>
            <p:cNvSpPr/>
            <p:nvPr/>
          </p:nvSpPr>
          <p:spPr>
            <a:xfrm>
              <a:off x="2407920" y="171450"/>
              <a:ext cx="5364480" cy="43616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880126" y="2346159"/>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54687" y="2344534"/>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27709" y="2350195"/>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098479" y="2344276"/>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172584" y="2349073"/>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00945" y="66516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93196" y="1147197"/>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85447" y="1626354"/>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77698" y="211503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7698" y="260194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72330" y="308408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4581" y="3568610"/>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5447" y="4050433"/>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161"/>
          <p:cNvGrpSpPr/>
          <p:nvPr/>
        </p:nvGrpSpPr>
        <p:grpSpPr>
          <a:xfrm>
            <a:off x="2320176" y="168038"/>
            <a:ext cx="96137" cy="4233279"/>
            <a:chOff x="2320176" y="168038"/>
            <a:chExt cx="96137" cy="4233279"/>
          </a:xfrm>
        </p:grpSpPr>
        <p:grpSp>
          <p:nvGrpSpPr>
            <p:cNvPr id="4" name="Group 152"/>
            <p:cNvGrpSpPr/>
            <p:nvPr/>
          </p:nvGrpSpPr>
          <p:grpSpPr>
            <a:xfrm>
              <a:off x="2333008" y="168038"/>
              <a:ext cx="79714" cy="352662"/>
              <a:chOff x="2333008" y="168038"/>
              <a:chExt cx="79714" cy="352662"/>
            </a:xfrm>
          </p:grpSpPr>
          <p:cxnSp>
            <p:nvCxnSpPr>
              <p:cNvPr id="34" name="Straight Connector 33"/>
              <p:cNvCxnSpPr/>
              <p:nvPr/>
            </p:nvCxnSpPr>
            <p:spPr>
              <a:xfrm>
                <a:off x="2333008" y="16803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4"/>
            <p:cNvGrpSpPr/>
            <p:nvPr/>
          </p:nvGrpSpPr>
          <p:grpSpPr>
            <a:xfrm>
              <a:off x="2325964" y="660420"/>
              <a:ext cx="86245" cy="351627"/>
              <a:chOff x="2326477" y="169073"/>
              <a:chExt cx="86245" cy="351627"/>
            </a:xfrm>
          </p:grpSpPr>
          <p:cxnSp>
            <p:nvCxnSpPr>
              <p:cNvPr id="46" name="Straight Connector 4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4"/>
            <p:cNvGrpSpPr/>
            <p:nvPr/>
          </p:nvGrpSpPr>
          <p:grpSpPr>
            <a:xfrm>
              <a:off x="2323070" y="1146993"/>
              <a:ext cx="86245" cy="351627"/>
              <a:chOff x="2326477" y="169073"/>
              <a:chExt cx="86245" cy="351627"/>
            </a:xfrm>
          </p:grpSpPr>
          <p:cxnSp>
            <p:nvCxnSpPr>
              <p:cNvPr id="56" name="Straight Connector 5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4"/>
            <p:cNvGrpSpPr/>
            <p:nvPr/>
          </p:nvGrpSpPr>
          <p:grpSpPr>
            <a:xfrm>
              <a:off x="2320176" y="1628792"/>
              <a:ext cx="86245" cy="351627"/>
              <a:chOff x="2326477" y="169073"/>
              <a:chExt cx="86245" cy="351627"/>
            </a:xfrm>
          </p:grpSpPr>
          <p:cxnSp>
            <p:nvCxnSpPr>
              <p:cNvPr id="66" name="Straight Connector 6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a:off x="2324425" y="2115365"/>
              <a:ext cx="86245" cy="351627"/>
              <a:chOff x="2326477" y="169073"/>
              <a:chExt cx="86245" cy="351627"/>
            </a:xfrm>
          </p:grpSpPr>
          <p:cxnSp>
            <p:nvCxnSpPr>
              <p:cNvPr id="76" name="Straight Connector 7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84"/>
            <p:cNvGrpSpPr/>
            <p:nvPr/>
          </p:nvGrpSpPr>
          <p:grpSpPr>
            <a:xfrm>
              <a:off x="2323912" y="2601938"/>
              <a:ext cx="86245" cy="351627"/>
              <a:chOff x="2326477" y="169073"/>
              <a:chExt cx="86245" cy="351627"/>
            </a:xfrm>
          </p:grpSpPr>
          <p:cxnSp>
            <p:nvCxnSpPr>
              <p:cNvPr id="86" name="Straight Connector 8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94"/>
            <p:cNvGrpSpPr/>
            <p:nvPr/>
          </p:nvGrpSpPr>
          <p:grpSpPr>
            <a:xfrm>
              <a:off x="2325964" y="3079760"/>
              <a:ext cx="86245" cy="351627"/>
              <a:chOff x="2326477" y="169073"/>
              <a:chExt cx="86245" cy="351627"/>
            </a:xfrm>
          </p:grpSpPr>
          <p:cxnSp>
            <p:nvCxnSpPr>
              <p:cNvPr id="96" name="Straight Connector 9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04"/>
            <p:cNvGrpSpPr/>
            <p:nvPr/>
          </p:nvGrpSpPr>
          <p:grpSpPr>
            <a:xfrm>
              <a:off x="2328016" y="3564725"/>
              <a:ext cx="86245" cy="351627"/>
              <a:chOff x="2326477" y="169073"/>
              <a:chExt cx="86245" cy="351627"/>
            </a:xfrm>
          </p:grpSpPr>
          <p:cxnSp>
            <p:nvCxnSpPr>
              <p:cNvPr id="106" name="Straight Connector 10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14"/>
            <p:cNvGrpSpPr/>
            <p:nvPr/>
          </p:nvGrpSpPr>
          <p:grpSpPr>
            <a:xfrm>
              <a:off x="2330068" y="4049690"/>
              <a:ext cx="86245" cy="351627"/>
              <a:chOff x="2326477" y="169073"/>
              <a:chExt cx="86245" cy="351627"/>
            </a:xfrm>
          </p:grpSpPr>
          <p:cxnSp>
            <p:nvCxnSpPr>
              <p:cNvPr id="116" name="Straight Connector 11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25" name="Straight Connector 124"/>
          <p:cNvCxnSpPr/>
          <p:nvPr/>
        </p:nvCxnSpPr>
        <p:spPr>
          <a:xfrm>
            <a:off x="2333740" y="4530267"/>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015648" y="458070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088924" y="4575764"/>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164477"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6235722"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7301843"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159"/>
          <p:cNvGrpSpPr/>
          <p:nvPr/>
        </p:nvGrpSpPr>
        <p:grpSpPr>
          <a:xfrm>
            <a:off x="1295400" y="30708"/>
            <a:ext cx="1066800" cy="4629777"/>
            <a:chOff x="1295400" y="30708"/>
            <a:chExt cx="1066800" cy="4629777"/>
          </a:xfrm>
        </p:grpSpPr>
        <p:sp>
          <p:nvSpPr>
            <p:cNvPr id="22" name="TextBox 21"/>
            <p:cNvSpPr txBox="1"/>
            <p:nvPr/>
          </p:nvSpPr>
          <p:spPr>
            <a:xfrm rot="16200000">
              <a:off x="132893" y="2374357"/>
              <a:ext cx="2837796" cy="338554"/>
            </a:xfrm>
            <a:prstGeom prst="rect">
              <a:avLst/>
            </a:prstGeom>
            <a:noFill/>
          </p:spPr>
          <p:txBody>
            <a:bodyPr wrap="square" rtlCol="0">
              <a:spAutoFit/>
            </a:bodyPr>
            <a:lstStyle/>
            <a:p>
              <a:r>
                <a:rPr lang="en-US" sz="1600" dirty="0" smtClean="0">
                  <a:solidFill>
                    <a:schemeClr val="bg1"/>
                  </a:solidFill>
                  <a:latin typeface="BankGothic Md BT" pitchFamily="34" charset="0"/>
                </a:rPr>
                <a:t>Performance  (</a:t>
              </a:r>
              <a:r>
                <a:rPr lang="en-US" sz="1600" dirty="0" err="1" smtClean="0">
                  <a:solidFill>
                    <a:schemeClr val="bg1"/>
                  </a:solidFill>
                  <a:latin typeface="BankGothic Md BT" pitchFamily="34" charset="0"/>
                </a:rPr>
                <a:t>TFlops</a:t>
              </a:r>
              <a:r>
                <a:rPr lang="en-US" sz="1600" dirty="0" smtClean="0">
                  <a:solidFill>
                    <a:schemeClr val="bg1"/>
                  </a:solidFill>
                  <a:latin typeface="BankGothic Md BT" pitchFamily="34" charset="0"/>
                </a:rPr>
                <a:t>)</a:t>
              </a:r>
              <a:endParaRPr lang="en-US" sz="1600" dirty="0">
                <a:solidFill>
                  <a:schemeClr val="bg1"/>
                </a:solidFill>
                <a:latin typeface="BankGothic Md BT" pitchFamily="34" charset="0"/>
              </a:endParaRPr>
            </a:p>
          </p:txBody>
        </p:sp>
        <p:sp>
          <p:nvSpPr>
            <p:cNvPr id="132" name="TextBox 131"/>
            <p:cNvSpPr txBox="1"/>
            <p:nvPr/>
          </p:nvSpPr>
          <p:spPr>
            <a:xfrm>
              <a:off x="1295400" y="3070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100000</a:t>
              </a:r>
              <a:endParaRPr lang="en-US" sz="1200" dirty="0">
                <a:solidFill>
                  <a:schemeClr val="bg1"/>
                </a:solidFill>
                <a:latin typeface="BankGothic Md BT" pitchFamily="34" charset="0"/>
              </a:endParaRPr>
            </a:p>
          </p:txBody>
        </p:sp>
        <p:sp>
          <p:nvSpPr>
            <p:cNvPr id="133" name="TextBox 132"/>
            <p:cNvSpPr txBox="1"/>
            <p:nvPr/>
          </p:nvSpPr>
          <p:spPr>
            <a:xfrm>
              <a:off x="1295400" y="51435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a:t>
              </a:r>
              <a:endParaRPr lang="en-US" sz="1200" dirty="0">
                <a:solidFill>
                  <a:schemeClr val="bg1"/>
                </a:solidFill>
                <a:latin typeface="BankGothic Md BT" pitchFamily="34" charset="0"/>
              </a:endParaRPr>
            </a:p>
          </p:txBody>
        </p:sp>
        <p:sp>
          <p:nvSpPr>
            <p:cNvPr id="134" name="TextBox 133"/>
            <p:cNvSpPr txBox="1"/>
            <p:nvPr/>
          </p:nvSpPr>
          <p:spPr>
            <a:xfrm>
              <a:off x="1295400" y="99799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a:t>
              </a:r>
              <a:endParaRPr lang="en-US" sz="1200" dirty="0">
                <a:solidFill>
                  <a:schemeClr val="bg1"/>
                </a:solidFill>
                <a:latin typeface="BankGothic Md BT" pitchFamily="34" charset="0"/>
              </a:endParaRPr>
            </a:p>
          </p:txBody>
        </p:sp>
        <p:sp>
          <p:nvSpPr>
            <p:cNvPr id="135" name="TextBox 134"/>
            <p:cNvSpPr txBox="1"/>
            <p:nvPr/>
          </p:nvSpPr>
          <p:spPr>
            <a:xfrm>
              <a:off x="1295400" y="148163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a:t>
              </a:r>
              <a:endParaRPr lang="en-US" sz="1200" dirty="0">
                <a:solidFill>
                  <a:schemeClr val="bg1"/>
                </a:solidFill>
                <a:latin typeface="BankGothic Md BT" pitchFamily="34" charset="0"/>
              </a:endParaRPr>
            </a:p>
          </p:txBody>
        </p:sp>
        <p:sp>
          <p:nvSpPr>
            <p:cNvPr id="136" name="TextBox 135"/>
            <p:cNvSpPr txBox="1"/>
            <p:nvPr/>
          </p:nvSpPr>
          <p:spPr>
            <a:xfrm>
              <a:off x="1295400" y="196527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a:t>
              </a:r>
              <a:endParaRPr lang="en-US" sz="1200" dirty="0">
                <a:solidFill>
                  <a:schemeClr val="bg1"/>
                </a:solidFill>
                <a:latin typeface="BankGothic Md BT" pitchFamily="34" charset="0"/>
              </a:endParaRPr>
            </a:p>
          </p:txBody>
        </p:sp>
        <p:sp>
          <p:nvSpPr>
            <p:cNvPr id="137" name="TextBox 136"/>
            <p:cNvSpPr txBox="1"/>
            <p:nvPr/>
          </p:nvSpPr>
          <p:spPr>
            <a:xfrm>
              <a:off x="1295400" y="244891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a:t>
              </a:r>
              <a:endParaRPr lang="en-US" sz="1200" dirty="0">
                <a:solidFill>
                  <a:schemeClr val="bg1"/>
                </a:solidFill>
                <a:latin typeface="BankGothic Md BT" pitchFamily="34" charset="0"/>
              </a:endParaRPr>
            </a:p>
          </p:txBody>
        </p:sp>
        <p:sp>
          <p:nvSpPr>
            <p:cNvPr id="138" name="TextBox 137"/>
            <p:cNvSpPr txBox="1"/>
            <p:nvPr/>
          </p:nvSpPr>
          <p:spPr>
            <a:xfrm>
              <a:off x="1295400" y="293256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0.1</a:t>
              </a:r>
              <a:endParaRPr lang="en-US" sz="1200" dirty="0">
                <a:solidFill>
                  <a:schemeClr val="bg1"/>
                </a:solidFill>
                <a:latin typeface="BankGothic Md BT" pitchFamily="34" charset="0"/>
              </a:endParaRPr>
            </a:p>
          </p:txBody>
        </p:sp>
        <p:sp>
          <p:nvSpPr>
            <p:cNvPr id="139" name="TextBox 138"/>
            <p:cNvSpPr txBox="1"/>
            <p:nvPr/>
          </p:nvSpPr>
          <p:spPr>
            <a:xfrm>
              <a:off x="1295400" y="341620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0.01</a:t>
              </a:r>
              <a:endParaRPr lang="en-US" sz="1200" dirty="0">
                <a:solidFill>
                  <a:schemeClr val="bg1"/>
                </a:solidFill>
                <a:latin typeface="BankGothic Md BT" pitchFamily="34" charset="0"/>
              </a:endParaRPr>
            </a:p>
          </p:txBody>
        </p:sp>
        <p:sp>
          <p:nvSpPr>
            <p:cNvPr id="140" name="TextBox 139"/>
            <p:cNvSpPr txBox="1"/>
            <p:nvPr/>
          </p:nvSpPr>
          <p:spPr>
            <a:xfrm>
              <a:off x="1295400" y="389984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1E-3</a:t>
              </a:r>
              <a:endParaRPr lang="en-US" sz="1200" dirty="0">
                <a:solidFill>
                  <a:schemeClr val="bg1"/>
                </a:solidFill>
                <a:latin typeface="BankGothic Md BT" pitchFamily="34" charset="0"/>
              </a:endParaRPr>
            </a:p>
          </p:txBody>
        </p:sp>
        <p:sp>
          <p:nvSpPr>
            <p:cNvPr id="141" name="TextBox 140"/>
            <p:cNvSpPr txBox="1"/>
            <p:nvPr/>
          </p:nvSpPr>
          <p:spPr>
            <a:xfrm>
              <a:off x="1295400" y="438348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1E-4</a:t>
              </a:r>
              <a:endParaRPr lang="en-US" sz="1200" dirty="0">
                <a:solidFill>
                  <a:schemeClr val="bg1"/>
                </a:solidFill>
                <a:latin typeface="BankGothic Md BT" pitchFamily="34" charset="0"/>
              </a:endParaRPr>
            </a:p>
          </p:txBody>
        </p:sp>
      </p:grpSp>
      <p:grpSp>
        <p:nvGrpSpPr>
          <p:cNvPr id="16" name="Group 160"/>
          <p:cNvGrpSpPr/>
          <p:nvPr/>
        </p:nvGrpSpPr>
        <p:grpSpPr>
          <a:xfrm>
            <a:off x="2667000" y="4584482"/>
            <a:ext cx="5029200" cy="559018"/>
            <a:chOff x="2667000" y="4584482"/>
            <a:chExt cx="5029200" cy="559018"/>
          </a:xfrm>
        </p:grpSpPr>
        <p:sp>
          <p:nvSpPr>
            <p:cNvPr id="23" name="TextBox 22"/>
            <p:cNvSpPr txBox="1"/>
            <p:nvPr/>
          </p:nvSpPr>
          <p:spPr>
            <a:xfrm>
              <a:off x="4572000" y="4804946"/>
              <a:ext cx="852408" cy="338554"/>
            </a:xfrm>
            <a:prstGeom prst="rect">
              <a:avLst/>
            </a:prstGeom>
            <a:noFill/>
          </p:spPr>
          <p:txBody>
            <a:bodyPr wrap="square" rtlCol="0">
              <a:spAutoFit/>
            </a:bodyPr>
            <a:lstStyle/>
            <a:p>
              <a:r>
                <a:rPr lang="en-US" sz="1600" dirty="0" smtClean="0">
                  <a:solidFill>
                    <a:schemeClr val="bg1"/>
                  </a:solidFill>
                  <a:latin typeface="BankGothic Md BT" pitchFamily="34" charset="0"/>
                </a:rPr>
                <a:t>Year</a:t>
              </a:r>
              <a:endParaRPr lang="en-US" dirty="0">
                <a:solidFill>
                  <a:schemeClr val="bg1"/>
                </a:solidFill>
                <a:latin typeface="BankGothic Md BT" pitchFamily="34" charset="0"/>
              </a:endParaRPr>
            </a:p>
          </p:txBody>
        </p:sp>
        <p:sp>
          <p:nvSpPr>
            <p:cNvPr id="147" name="TextBox 146"/>
            <p:cNvSpPr txBox="1"/>
            <p:nvPr/>
          </p:nvSpPr>
          <p:spPr>
            <a:xfrm>
              <a:off x="2667000" y="4584482"/>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1995</a:t>
              </a:r>
              <a:endParaRPr lang="en-US" sz="1400" dirty="0">
                <a:solidFill>
                  <a:schemeClr val="bg1"/>
                </a:solidFill>
                <a:latin typeface="BankGothic Md BT" pitchFamily="34" charset="0"/>
              </a:endParaRPr>
            </a:p>
          </p:txBody>
        </p:sp>
        <p:sp>
          <p:nvSpPr>
            <p:cNvPr id="148" name="TextBox 147"/>
            <p:cNvSpPr txBox="1"/>
            <p:nvPr/>
          </p:nvSpPr>
          <p:spPr>
            <a:xfrm>
              <a:off x="3733800" y="4586758"/>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2000</a:t>
              </a:r>
              <a:endParaRPr lang="en-US" sz="1400" dirty="0">
                <a:solidFill>
                  <a:schemeClr val="bg1"/>
                </a:solidFill>
                <a:latin typeface="BankGothic Md BT" pitchFamily="34" charset="0"/>
              </a:endParaRPr>
            </a:p>
          </p:txBody>
        </p:sp>
        <p:sp>
          <p:nvSpPr>
            <p:cNvPr id="149" name="TextBox 148"/>
            <p:cNvSpPr txBox="1"/>
            <p:nvPr/>
          </p:nvSpPr>
          <p:spPr>
            <a:xfrm>
              <a:off x="4800600" y="4589034"/>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2005</a:t>
              </a:r>
              <a:endParaRPr lang="en-US" sz="1400" dirty="0">
                <a:solidFill>
                  <a:schemeClr val="bg1"/>
                </a:solidFill>
                <a:latin typeface="BankGothic Md BT" pitchFamily="34" charset="0"/>
              </a:endParaRPr>
            </a:p>
          </p:txBody>
        </p:sp>
        <p:sp>
          <p:nvSpPr>
            <p:cNvPr id="150" name="TextBox 149"/>
            <p:cNvSpPr txBox="1"/>
            <p:nvPr/>
          </p:nvSpPr>
          <p:spPr>
            <a:xfrm>
              <a:off x="5867400" y="4591310"/>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2010</a:t>
              </a:r>
              <a:endParaRPr lang="en-US" sz="1400" dirty="0">
                <a:solidFill>
                  <a:schemeClr val="bg1"/>
                </a:solidFill>
                <a:latin typeface="BankGothic Md BT" pitchFamily="34" charset="0"/>
              </a:endParaRPr>
            </a:p>
          </p:txBody>
        </p:sp>
        <p:sp>
          <p:nvSpPr>
            <p:cNvPr id="151" name="TextBox 150"/>
            <p:cNvSpPr txBox="1"/>
            <p:nvPr/>
          </p:nvSpPr>
          <p:spPr>
            <a:xfrm>
              <a:off x="6934200" y="4593586"/>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2015</a:t>
              </a:r>
              <a:endParaRPr lang="en-US" sz="1400" dirty="0">
                <a:solidFill>
                  <a:schemeClr val="bg1"/>
                </a:solidFill>
                <a:latin typeface="BankGothic Md BT" pitchFamily="34" charset="0"/>
              </a:endParaRPr>
            </a:p>
          </p:txBody>
        </p:sp>
      </p:grpSp>
      <p:sp>
        <p:nvSpPr>
          <p:cNvPr id="154" name="Rounded Rectangle 153"/>
          <p:cNvSpPr/>
          <p:nvPr/>
        </p:nvSpPr>
        <p:spPr>
          <a:xfrm rot="3420000">
            <a:off x="4825872" y="-1148369"/>
            <a:ext cx="45720" cy="585216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3420000">
            <a:off x="5074027" y="-565454"/>
            <a:ext cx="45720" cy="640080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a:spLocks noChangeAspect="1"/>
          </p:cNvSpPr>
          <p:nvPr/>
        </p:nvSpPr>
        <p:spPr>
          <a:xfrm>
            <a:off x="5790090" y="1420867"/>
            <a:ext cx="129540" cy="129540"/>
          </a:xfrm>
          <a:prstGeom prst="rect">
            <a:avLst/>
          </a:prstGeom>
          <a:solidFill>
            <a:schemeClr val="tx1">
              <a:lumMod val="75000"/>
              <a:lumOff val="2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a:spLocks noChangeAspect="1"/>
          </p:cNvSpPr>
          <p:nvPr/>
        </p:nvSpPr>
        <p:spPr>
          <a:xfrm>
            <a:off x="5796484" y="1652097"/>
            <a:ext cx="129540" cy="129540"/>
          </a:xfrm>
          <a:prstGeom prst="rect">
            <a:avLst/>
          </a:prstGeom>
          <a:solidFill>
            <a:schemeClr val="bg1">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65"/>
          <p:cNvGrpSpPr/>
          <p:nvPr/>
        </p:nvGrpSpPr>
        <p:grpSpPr>
          <a:xfrm>
            <a:off x="3261466" y="4522498"/>
            <a:ext cx="624734" cy="50771"/>
            <a:chOff x="3261466" y="4522498"/>
            <a:chExt cx="624734" cy="50771"/>
          </a:xfrm>
        </p:grpSpPr>
        <p:cxnSp>
          <p:nvCxnSpPr>
            <p:cNvPr id="143" name="Straight Connector 14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66"/>
          <p:cNvGrpSpPr/>
          <p:nvPr/>
        </p:nvGrpSpPr>
        <p:grpSpPr>
          <a:xfrm>
            <a:off x="4341812" y="4522439"/>
            <a:ext cx="624734" cy="50771"/>
            <a:chOff x="3261466" y="4520776"/>
            <a:chExt cx="624734" cy="50771"/>
          </a:xfrm>
        </p:grpSpPr>
        <p:cxnSp>
          <p:nvCxnSpPr>
            <p:cNvPr id="168" name="Straight Connector 16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459530" y="4542842"/>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176"/>
          <p:cNvGrpSpPr/>
          <p:nvPr/>
        </p:nvGrpSpPr>
        <p:grpSpPr>
          <a:xfrm>
            <a:off x="5437401" y="4522498"/>
            <a:ext cx="624734" cy="50771"/>
            <a:chOff x="3261466" y="4522498"/>
            <a:chExt cx="624734" cy="50771"/>
          </a:xfrm>
        </p:grpSpPr>
        <p:cxnSp>
          <p:nvCxnSpPr>
            <p:cNvPr id="178" name="Straight Connector 17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181"/>
          <p:cNvGrpSpPr/>
          <p:nvPr/>
        </p:nvGrpSpPr>
        <p:grpSpPr>
          <a:xfrm>
            <a:off x="2451946" y="4522498"/>
            <a:ext cx="404604" cy="50771"/>
            <a:chOff x="3481596" y="4522498"/>
            <a:chExt cx="404604" cy="50771"/>
          </a:xfrm>
        </p:grpSpPr>
        <p:cxnSp>
          <p:nvCxnSpPr>
            <p:cNvPr id="184" name="Straight Connector 18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186"/>
          <p:cNvGrpSpPr/>
          <p:nvPr/>
        </p:nvGrpSpPr>
        <p:grpSpPr>
          <a:xfrm>
            <a:off x="6502395" y="4522414"/>
            <a:ext cx="624734" cy="50886"/>
            <a:chOff x="3261466" y="4525827"/>
            <a:chExt cx="624734" cy="50886"/>
          </a:xfrm>
        </p:grpSpPr>
        <p:cxnSp>
          <p:nvCxnSpPr>
            <p:cNvPr id="188" name="Straight Connector 18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3652568" y="4551337"/>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3862546" y="4553059"/>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191"/>
          <p:cNvGrpSpPr/>
          <p:nvPr/>
        </p:nvGrpSpPr>
        <p:grpSpPr>
          <a:xfrm>
            <a:off x="7555758" y="4515641"/>
            <a:ext cx="221718" cy="47442"/>
            <a:chOff x="3261466" y="4525827"/>
            <a:chExt cx="221718" cy="47442"/>
          </a:xfrm>
        </p:grpSpPr>
        <p:cxnSp>
          <p:nvCxnSpPr>
            <p:cNvPr id="193" name="Straight Connector 19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6" name="TextBox 205"/>
          <p:cNvSpPr txBox="1"/>
          <p:nvPr/>
        </p:nvSpPr>
        <p:spPr>
          <a:xfrm rot="19591128">
            <a:off x="2456230" y="2598926"/>
            <a:ext cx="3333108" cy="276999"/>
          </a:xfrm>
          <a:prstGeom prst="rect">
            <a:avLst/>
          </a:prstGeom>
          <a:noFill/>
        </p:spPr>
        <p:txBody>
          <a:bodyPr wrap="square" rtlCol="0">
            <a:spAutoFit/>
          </a:bodyPr>
          <a:lstStyle/>
          <a:p>
            <a:r>
              <a:rPr lang="en-US" sz="1200" spc="300" dirty="0" smtClean="0">
                <a:solidFill>
                  <a:srgbClr val="CC9900"/>
                </a:solidFill>
                <a:latin typeface="BankGothic Md BT" pitchFamily="34" charset="0"/>
              </a:rPr>
              <a:t>TOP 500 Supercomputers</a:t>
            </a:r>
            <a:endParaRPr lang="en-US" sz="1200" spc="300" dirty="0">
              <a:solidFill>
                <a:srgbClr val="CC9900"/>
              </a:solidFill>
              <a:latin typeface="BankGothic Md BT" pitchFamily="34" charset="0"/>
            </a:endParaRPr>
          </a:p>
        </p:txBody>
      </p:sp>
      <p:sp>
        <p:nvSpPr>
          <p:cNvPr id="187" name="Oval 186"/>
          <p:cNvSpPr>
            <a:spLocks noChangeAspect="1"/>
          </p:cNvSpPr>
          <p:nvPr/>
        </p:nvSpPr>
        <p:spPr>
          <a:xfrm>
            <a:off x="6697133" y="1433122"/>
            <a:ext cx="71828" cy="71828"/>
          </a:xfrm>
          <a:prstGeom prst="ellipse">
            <a:avLst/>
          </a:prstGeom>
          <a:solidFill>
            <a:schemeClr val="tx2"/>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rot="13320000">
            <a:off x="6484828" y="1392114"/>
            <a:ext cx="45720" cy="640080"/>
          </a:xfrm>
          <a:prstGeom prst="roundRect">
            <a:avLst/>
          </a:prstGeom>
          <a:solidFill>
            <a:schemeClr val="tx2"/>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21594000"/>
            </a:lightRig>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rot="5400000">
            <a:off x="5538046" y="2604768"/>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5242560" y="2920576"/>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5166357" y="2891793"/>
            <a:ext cx="91453" cy="91453"/>
          </a:xfrm>
          <a:prstGeom prst="ellipse">
            <a:avLst/>
          </a:prstGeom>
          <a:solidFill>
            <a:srgbClr val="005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5833532" y="2280496"/>
            <a:ext cx="91440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6705600" y="2266950"/>
            <a:ext cx="71828" cy="71828"/>
          </a:xfrm>
          <a:prstGeom prst="ellipse">
            <a:avLst/>
          </a:pr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6234854" y="1925642"/>
            <a:ext cx="91453" cy="91453"/>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flipV="1">
            <a:off x="2438400" y="717374"/>
            <a:ext cx="5334000" cy="350520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55"/>
          <p:cNvGrpSpPr/>
          <p:nvPr/>
        </p:nvGrpSpPr>
        <p:grpSpPr>
          <a:xfrm>
            <a:off x="2364581" y="171450"/>
            <a:ext cx="5422180" cy="4361688"/>
            <a:chOff x="2364581" y="171450"/>
            <a:chExt cx="5422180" cy="4361688"/>
          </a:xfrm>
        </p:grpSpPr>
        <p:sp>
          <p:nvSpPr>
            <p:cNvPr id="15" name="Rectangle 14"/>
            <p:cNvSpPr/>
            <p:nvPr/>
          </p:nvSpPr>
          <p:spPr>
            <a:xfrm>
              <a:off x="2407920" y="171450"/>
              <a:ext cx="5364480" cy="43616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880126" y="2346159"/>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54687" y="2344534"/>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27709" y="2350195"/>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098479" y="2344276"/>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172584" y="2349073"/>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00945" y="66516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93196" y="1147197"/>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85447" y="1626354"/>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77698" y="211503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7698" y="260194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72330" y="308408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4581" y="3568610"/>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5447" y="4050433"/>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161"/>
          <p:cNvGrpSpPr/>
          <p:nvPr/>
        </p:nvGrpSpPr>
        <p:grpSpPr>
          <a:xfrm>
            <a:off x="2320176" y="168038"/>
            <a:ext cx="96137" cy="4233279"/>
            <a:chOff x="2320176" y="168038"/>
            <a:chExt cx="96137" cy="4233279"/>
          </a:xfrm>
        </p:grpSpPr>
        <p:grpSp>
          <p:nvGrpSpPr>
            <p:cNvPr id="4" name="Group 152"/>
            <p:cNvGrpSpPr/>
            <p:nvPr/>
          </p:nvGrpSpPr>
          <p:grpSpPr>
            <a:xfrm>
              <a:off x="2333008" y="168038"/>
              <a:ext cx="79714" cy="352662"/>
              <a:chOff x="2333008" y="168038"/>
              <a:chExt cx="79714" cy="352662"/>
            </a:xfrm>
          </p:grpSpPr>
          <p:cxnSp>
            <p:nvCxnSpPr>
              <p:cNvPr id="34" name="Straight Connector 33"/>
              <p:cNvCxnSpPr/>
              <p:nvPr/>
            </p:nvCxnSpPr>
            <p:spPr>
              <a:xfrm>
                <a:off x="2333008" y="16803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4"/>
            <p:cNvGrpSpPr/>
            <p:nvPr/>
          </p:nvGrpSpPr>
          <p:grpSpPr>
            <a:xfrm>
              <a:off x="2325964" y="660420"/>
              <a:ext cx="86245" cy="351627"/>
              <a:chOff x="2326477" y="169073"/>
              <a:chExt cx="86245" cy="351627"/>
            </a:xfrm>
          </p:grpSpPr>
          <p:cxnSp>
            <p:nvCxnSpPr>
              <p:cNvPr id="46" name="Straight Connector 4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4"/>
            <p:cNvGrpSpPr/>
            <p:nvPr/>
          </p:nvGrpSpPr>
          <p:grpSpPr>
            <a:xfrm>
              <a:off x="2323070" y="1146993"/>
              <a:ext cx="86245" cy="351627"/>
              <a:chOff x="2326477" y="169073"/>
              <a:chExt cx="86245" cy="351627"/>
            </a:xfrm>
          </p:grpSpPr>
          <p:cxnSp>
            <p:nvCxnSpPr>
              <p:cNvPr id="56" name="Straight Connector 5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4"/>
            <p:cNvGrpSpPr/>
            <p:nvPr/>
          </p:nvGrpSpPr>
          <p:grpSpPr>
            <a:xfrm>
              <a:off x="2320176" y="1628792"/>
              <a:ext cx="86245" cy="351627"/>
              <a:chOff x="2326477" y="169073"/>
              <a:chExt cx="86245" cy="351627"/>
            </a:xfrm>
          </p:grpSpPr>
          <p:cxnSp>
            <p:nvCxnSpPr>
              <p:cNvPr id="66" name="Straight Connector 6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a:off x="2324425" y="2115365"/>
              <a:ext cx="86245" cy="351627"/>
              <a:chOff x="2326477" y="169073"/>
              <a:chExt cx="86245" cy="351627"/>
            </a:xfrm>
          </p:grpSpPr>
          <p:cxnSp>
            <p:nvCxnSpPr>
              <p:cNvPr id="76" name="Straight Connector 7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84"/>
            <p:cNvGrpSpPr/>
            <p:nvPr/>
          </p:nvGrpSpPr>
          <p:grpSpPr>
            <a:xfrm>
              <a:off x="2323912" y="2601938"/>
              <a:ext cx="86245" cy="351627"/>
              <a:chOff x="2326477" y="169073"/>
              <a:chExt cx="86245" cy="351627"/>
            </a:xfrm>
          </p:grpSpPr>
          <p:cxnSp>
            <p:nvCxnSpPr>
              <p:cNvPr id="86" name="Straight Connector 8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94"/>
            <p:cNvGrpSpPr/>
            <p:nvPr/>
          </p:nvGrpSpPr>
          <p:grpSpPr>
            <a:xfrm>
              <a:off x="2325964" y="3079760"/>
              <a:ext cx="86245" cy="351627"/>
              <a:chOff x="2326477" y="169073"/>
              <a:chExt cx="86245" cy="351627"/>
            </a:xfrm>
          </p:grpSpPr>
          <p:cxnSp>
            <p:nvCxnSpPr>
              <p:cNvPr id="96" name="Straight Connector 9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04"/>
            <p:cNvGrpSpPr/>
            <p:nvPr/>
          </p:nvGrpSpPr>
          <p:grpSpPr>
            <a:xfrm>
              <a:off x="2328016" y="3564725"/>
              <a:ext cx="86245" cy="351627"/>
              <a:chOff x="2326477" y="169073"/>
              <a:chExt cx="86245" cy="351627"/>
            </a:xfrm>
          </p:grpSpPr>
          <p:cxnSp>
            <p:nvCxnSpPr>
              <p:cNvPr id="106" name="Straight Connector 10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14"/>
            <p:cNvGrpSpPr/>
            <p:nvPr/>
          </p:nvGrpSpPr>
          <p:grpSpPr>
            <a:xfrm>
              <a:off x="2330068" y="4049690"/>
              <a:ext cx="86245" cy="351627"/>
              <a:chOff x="2326477" y="169073"/>
              <a:chExt cx="86245" cy="351627"/>
            </a:xfrm>
          </p:grpSpPr>
          <p:cxnSp>
            <p:nvCxnSpPr>
              <p:cNvPr id="116" name="Straight Connector 11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25" name="Straight Connector 124"/>
          <p:cNvCxnSpPr/>
          <p:nvPr/>
        </p:nvCxnSpPr>
        <p:spPr>
          <a:xfrm>
            <a:off x="2333740" y="4530267"/>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015648" y="458070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088924" y="4575764"/>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164477"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6235722"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7301843"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159"/>
          <p:cNvGrpSpPr/>
          <p:nvPr/>
        </p:nvGrpSpPr>
        <p:grpSpPr>
          <a:xfrm>
            <a:off x="1295400" y="30708"/>
            <a:ext cx="1066800" cy="4629777"/>
            <a:chOff x="1295400" y="30708"/>
            <a:chExt cx="1066800" cy="4629777"/>
          </a:xfrm>
        </p:grpSpPr>
        <p:sp>
          <p:nvSpPr>
            <p:cNvPr id="22" name="TextBox 21"/>
            <p:cNvSpPr txBox="1"/>
            <p:nvPr/>
          </p:nvSpPr>
          <p:spPr>
            <a:xfrm rot="16200000">
              <a:off x="132893" y="2374357"/>
              <a:ext cx="2837796" cy="338554"/>
            </a:xfrm>
            <a:prstGeom prst="rect">
              <a:avLst/>
            </a:prstGeom>
            <a:noFill/>
          </p:spPr>
          <p:txBody>
            <a:bodyPr wrap="square" rtlCol="0">
              <a:spAutoFit/>
            </a:bodyPr>
            <a:lstStyle/>
            <a:p>
              <a:r>
                <a:rPr lang="en-US" sz="1600" dirty="0" smtClean="0">
                  <a:solidFill>
                    <a:schemeClr val="bg1"/>
                  </a:solidFill>
                  <a:latin typeface="BankGothic Md BT" pitchFamily="34" charset="0"/>
                </a:rPr>
                <a:t>Performance  (</a:t>
              </a:r>
              <a:r>
                <a:rPr lang="en-US" sz="1600" dirty="0" err="1" smtClean="0">
                  <a:solidFill>
                    <a:schemeClr val="bg1"/>
                  </a:solidFill>
                  <a:latin typeface="BankGothic Md BT" pitchFamily="34" charset="0"/>
                </a:rPr>
                <a:t>TFlops</a:t>
              </a:r>
              <a:r>
                <a:rPr lang="en-US" sz="1600" dirty="0" smtClean="0">
                  <a:solidFill>
                    <a:schemeClr val="bg1"/>
                  </a:solidFill>
                  <a:latin typeface="BankGothic Md BT" pitchFamily="34" charset="0"/>
                </a:rPr>
                <a:t>)</a:t>
              </a:r>
              <a:endParaRPr lang="en-US" sz="1600" dirty="0">
                <a:solidFill>
                  <a:schemeClr val="bg1"/>
                </a:solidFill>
                <a:latin typeface="BankGothic Md BT" pitchFamily="34" charset="0"/>
              </a:endParaRPr>
            </a:p>
          </p:txBody>
        </p:sp>
        <p:sp>
          <p:nvSpPr>
            <p:cNvPr id="132" name="TextBox 131"/>
            <p:cNvSpPr txBox="1"/>
            <p:nvPr/>
          </p:nvSpPr>
          <p:spPr>
            <a:xfrm>
              <a:off x="1295400" y="3070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100000</a:t>
              </a:r>
              <a:endParaRPr lang="en-US" sz="1200" dirty="0">
                <a:solidFill>
                  <a:schemeClr val="bg1"/>
                </a:solidFill>
                <a:latin typeface="BankGothic Md BT" pitchFamily="34" charset="0"/>
              </a:endParaRPr>
            </a:p>
          </p:txBody>
        </p:sp>
        <p:sp>
          <p:nvSpPr>
            <p:cNvPr id="133" name="TextBox 132"/>
            <p:cNvSpPr txBox="1"/>
            <p:nvPr/>
          </p:nvSpPr>
          <p:spPr>
            <a:xfrm>
              <a:off x="1295400" y="51435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a:t>
              </a:r>
              <a:endParaRPr lang="en-US" sz="1200" dirty="0">
                <a:solidFill>
                  <a:schemeClr val="bg1"/>
                </a:solidFill>
                <a:latin typeface="BankGothic Md BT" pitchFamily="34" charset="0"/>
              </a:endParaRPr>
            </a:p>
          </p:txBody>
        </p:sp>
        <p:sp>
          <p:nvSpPr>
            <p:cNvPr id="134" name="TextBox 133"/>
            <p:cNvSpPr txBox="1"/>
            <p:nvPr/>
          </p:nvSpPr>
          <p:spPr>
            <a:xfrm>
              <a:off x="1295400" y="99799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a:t>
              </a:r>
              <a:endParaRPr lang="en-US" sz="1200" dirty="0">
                <a:solidFill>
                  <a:schemeClr val="bg1"/>
                </a:solidFill>
                <a:latin typeface="BankGothic Md BT" pitchFamily="34" charset="0"/>
              </a:endParaRPr>
            </a:p>
          </p:txBody>
        </p:sp>
        <p:sp>
          <p:nvSpPr>
            <p:cNvPr id="135" name="TextBox 134"/>
            <p:cNvSpPr txBox="1"/>
            <p:nvPr/>
          </p:nvSpPr>
          <p:spPr>
            <a:xfrm>
              <a:off x="1295400" y="148163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a:t>
              </a:r>
              <a:endParaRPr lang="en-US" sz="1200" dirty="0">
                <a:solidFill>
                  <a:schemeClr val="bg1"/>
                </a:solidFill>
                <a:latin typeface="BankGothic Md BT" pitchFamily="34" charset="0"/>
              </a:endParaRPr>
            </a:p>
          </p:txBody>
        </p:sp>
        <p:sp>
          <p:nvSpPr>
            <p:cNvPr id="136" name="TextBox 135"/>
            <p:cNvSpPr txBox="1"/>
            <p:nvPr/>
          </p:nvSpPr>
          <p:spPr>
            <a:xfrm>
              <a:off x="1295400" y="196527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a:t>
              </a:r>
              <a:endParaRPr lang="en-US" sz="1200" dirty="0">
                <a:solidFill>
                  <a:schemeClr val="bg1"/>
                </a:solidFill>
                <a:latin typeface="BankGothic Md BT" pitchFamily="34" charset="0"/>
              </a:endParaRPr>
            </a:p>
          </p:txBody>
        </p:sp>
        <p:sp>
          <p:nvSpPr>
            <p:cNvPr id="137" name="TextBox 136"/>
            <p:cNvSpPr txBox="1"/>
            <p:nvPr/>
          </p:nvSpPr>
          <p:spPr>
            <a:xfrm>
              <a:off x="1295400" y="244891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a:t>
              </a:r>
              <a:endParaRPr lang="en-US" sz="1200" dirty="0">
                <a:solidFill>
                  <a:schemeClr val="bg1"/>
                </a:solidFill>
                <a:latin typeface="BankGothic Md BT" pitchFamily="34" charset="0"/>
              </a:endParaRPr>
            </a:p>
          </p:txBody>
        </p:sp>
        <p:sp>
          <p:nvSpPr>
            <p:cNvPr id="138" name="TextBox 137"/>
            <p:cNvSpPr txBox="1"/>
            <p:nvPr/>
          </p:nvSpPr>
          <p:spPr>
            <a:xfrm>
              <a:off x="1295400" y="293256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0.1</a:t>
              </a:r>
              <a:endParaRPr lang="en-US" sz="1200" dirty="0">
                <a:solidFill>
                  <a:schemeClr val="bg1"/>
                </a:solidFill>
                <a:latin typeface="BankGothic Md BT" pitchFamily="34" charset="0"/>
              </a:endParaRPr>
            </a:p>
          </p:txBody>
        </p:sp>
        <p:sp>
          <p:nvSpPr>
            <p:cNvPr id="139" name="TextBox 138"/>
            <p:cNvSpPr txBox="1"/>
            <p:nvPr/>
          </p:nvSpPr>
          <p:spPr>
            <a:xfrm>
              <a:off x="1295400" y="341620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0.01</a:t>
              </a:r>
              <a:endParaRPr lang="en-US" sz="1200" dirty="0">
                <a:solidFill>
                  <a:schemeClr val="bg1"/>
                </a:solidFill>
                <a:latin typeface="BankGothic Md BT" pitchFamily="34" charset="0"/>
              </a:endParaRPr>
            </a:p>
          </p:txBody>
        </p:sp>
        <p:sp>
          <p:nvSpPr>
            <p:cNvPr id="140" name="TextBox 139"/>
            <p:cNvSpPr txBox="1"/>
            <p:nvPr/>
          </p:nvSpPr>
          <p:spPr>
            <a:xfrm>
              <a:off x="1295400" y="389984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1E-3</a:t>
              </a:r>
              <a:endParaRPr lang="en-US" sz="1200" dirty="0">
                <a:solidFill>
                  <a:schemeClr val="bg1"/>
                </a:solidFill>
                <a:latin typeface="BankGothic Md BT" pitchFamily="34" charset="0"/>
              </a:endParaRPr>
            </a:p>
          </p:txBody>
        </p:sp>
        <p:sp>
          <p:nvSpPr>
            <p:cNvPr id="141" name="TextBox 140"/>
            <p:cNvSpPr txBox="1"/>
            <p:nvPr/>
          </p:nvSpPr>
          <p:spPr>
            <a:xfrm>
              <a:off x="1295400" y="438348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1E-4</a:t>
              </a:r>
              <a:endParaRPr lang="en-US" sz="1200" dirty="0">
                <a:solidFill>
                  <a:schemeClr val="bg1"/>
                </a:solidFill>
                <a:latin typeface="BankGothic Md BT" pitchFamily="34" charset="0"/>
              </a:endParaRPr>
            </a:p>
          </p:txBody>
        </p:sp>
      </p:grpSp>
      <p:grpSp>
        <p:nvGrpSpPr>
          <p:cNvPr id="16" name="Group 160"/>
          <p:cNvGrpSpPr/>
          <p:nvPr/>
        </p:nvGrpSpPr>
        <p:grpSpPr>
          <a:xfrm>
            <a:off x="2667000" y="4584482"/>
            <a:ext cx="5029200" cy="559018"/>
            <a:chOff x="2667000" y="4584482"/>
            <a:chExt cx="5029200" cy="559018"/>
          </a:xfrm>
        </p:grpSpPr>
        <p:sp>
          <p:nvSpPr>
            <p:cNvPr id="23" name="TextBox 22"/>
            <p:cNvSpPr txBox="1"/>
            <p:nvPr/>
          </p:nvSpPr>
          <p:spPr>
            <a:xfrm>
              <a:off x="4572000" y="4804946"/>
              <a:ext cx="852408" cy="338554"/>
            </a:xfrm>
            <a:prstGeom prst="rect">
              <a:avLst/>
            </a:prstGeom>
            <a:noFill/>
          </p:spPr>
          <p:txBody>
            <a:bodyPr wrap="square" rtlCol="0">
              <a:spAutoFit/>
            </a:bodyPr>
            <a:lstStyle/>
            <a:p>
              <a:r>
                <a:rPr lang="en-US" sz="1600" dirty="0" smtClean="0">
                  <a:solidFill>
                    <a:schemeClr val="bg1"/>
                  </a:solidFill>
                  <a:latin typeface="BankGothic Md BT" pitchFamily="34" charset="0"/>
                </a:rPr>
                <a:t>Year</a:t>
              </a:r>
              <a:endParaRPr lang="en-US" dirty="0">
                <a:solidFill>
                  <a:schemeClr val="bg1"/>
                </a:solidFill>
                <a:latin typeface="BankGothic Md BT" pitchFamily="34" charset="0"/>
              </a:endParaRPr>
            </a:p>
          </p:txBody>
        </p:sp>
        <p:sp>
          <p:nvSpPr>
            <p:cNvPr id="147" name="TextBox 146"/>
            <p:cNvSpPr txBox="1"/>
            <p:nvPr/>
          </p:nvSpPr>
          <p:spPr>
            <a:xfrm>
              <a:off x="2667000" y="4584482"/>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1995</a:t>
              </a:r>
              <a:endParaRPr lang="en-US" sz="1400" dirty="0">
                <a:solidFill>
                  <a:schemeClr val="bg1"/>
                </a:solidFill>
                <a:latin typeface="BankGothic Md BT" pitchFamily="34" charset="0"/>
              </a:endParaRPr>
            </a:p>
          </p:txBody>
        </p:sp>
        <p:sp>
          <p:nvSpPr>
            <p:cNvPr id="148" name="TextBox 147"/>
            <p:cNvSpPr txBox="1"/>
            <p:nvPr/>
          </p:nvSpPr>
          <p:spPr>
            <a:xfrm>
              <a:off x="3733800" y="4586758"/>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2000</a:t>
              </a:r>
              <a:endParaRPr lang="en-US" sz="1400" dirty="0">
                <a:solidFill>
                  <a:schemeClr val="bg1"/>
                </a:solidFill>
                <a:latin typeface="BankGothic Md BT" pitchFamily="34" charset="0"/>
              </a:endParaRPr>
            </a:p>
          </p:txBody>
        </p:sp>
        <p:sp>
          <p:nvSpPr>
            <p:cNvPr id="149" name="TextBox 148"/>
            <p:cNvSpPr txBox="1"/>
            <p:nvPr/>
          </p:nvSpPr>
          <p:spPr>
            <a:xfrm>
              <a:off x="4800600" y="4589034"/>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2005</a:t>
              </a:r>
              <a:endParaRPr lang="en-US" sz="1400" dirty="0">
                <a:solidFill>
                  <a:schemeClr val="bg1"/>
                </a:solidFill>
                <a:latin typeface="BankGothic Md BT" pitchFamily="34" charset="0"/>
              </a:endParaRPr>
            </a:p>
          </p:txBody>
        </p:sp>
        <p:sp>
          <p:nvSpPr>
            <p:cNvPr id="150" name="TextBox 149"/>
            <p:cNvSpPr txBox="1"/>
            <p:nvPr/>
          </p:nvSpPr>
          <p:spPr>
            <a:xfrm>
              <a:off x="5867400" y="4591310"/>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2010</a:t>
              </a:r>
              <a:endParaRPr lang="en-US" sz="1400" dirty="0">
                <a:solidFill>
                  <a:schemeClr val="bg1"/>
                </a:solidFill>
                <a:latin typeface="BankGothic Md BT" pitchFamily="34" charset="0"/>
              </a:endParaRPr>
            </a:p>
          </p:txBody>
        </p:sp>
        <p:sp>
          <p:nvSpPr>
            <p:cNvPr id="151" name="TextBox 150"/>
            <p:cNvSpPr txBox="1"/>
            <p:nvPr/>
          </p:nvSpPr>
          <p:spPr>
            <a:xfrm>
              <a:off x="6934200" y="4593586"/>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2015</a:t>
              </a:r>
              <a:endParaRPr lang="en-US" sz="1400" dirty="0">
                <a:solidFill>
                  <a:schemeClr val="bg1"/>
                </a:solidFill>
                <a:latin typeface="BankGothic Md BT" pitchFamily="34" charset="0"/>
              </a:endParaRPr>
            </a:p>
          </p:txBody>
        </p:sp>
      </p:grpSp>
      <p:sp>
        <p:nvSpPr>
          <p:cNvPr id="154" name="Rounded Rectangle 153"/>
          <p:cNvSpPr/>
          <p:nvPr/>
        </p:nvSpPr>
        <p:spPr>
          <a:xfrm rot="3420000">
            <a:off x="4825872" y="-1148369"/>
            <a:ext cx="45720" cy="585216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3420000">
            <a:off x="5074027" y="-565454"/>
            <a:ext cx="45720" cy="640080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a:spLocks noChangeAspect="1"/>
          </p:cNvSpPr>
          <p:nvPr/>
        </p:nvSpPr>
        <p:spPr>
          <a:xfrm>
            <a:off x="5790090" y="1420867"/>
            <a:ext cx="129540" cy="129540"/>
          </a:xfrm>
          <a:prstGeom prst="rect">
            <a:avLst/>
          </a:prstGeom>
          <a:solidFill>
            <a:schemeClr val="tx1">
              <a:lumMod val="75000"/>
              <a:lumOff val="2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a:spLocks noChangeAspect="1"/>
          </p:cNvSpPr>
          <p:nvPr/>
        </p:nvSpPr>
        <p:spPr>
          <a:xfrm>
            <a:off x="5796484" y="1652097"/>
            <a:ext cx="129540" cy="129540"/>
          </a:xfrm>
          <a:prstGeom prst="rect">
            <a:avLst/>
          </a:prstGeom>
          <a:solidFill>
            <a:schemeClr val="bg1">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65"/>
          <p:cNvGrpSpPr/>
          <p:nvPr/>
        </p:nvGrpSpPr>
        <p:grpSpPr>
          <a:xfrm>
            <a:off x="3261466" y="4522498"/>
            <a:ext cx="624734" cy="50771"/>
            <a:chOff x="3261466" y="4522498"/>
            <a:chExt cx="624734" cy="50771"/>
          </a:xfrm>
        </p:grpSpPr>
        <p:cxnSp>
          <p:nvCxnSpPr>
            <p:cNvPr id="143" name="Straight Connector 14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66"/>
          <p:cNvGrpSpPr/>
          <p:nvPr/>
        </p:nvGrpSpPr>
        <p:grpSpPr>
          <a:xfrm>
            <a:off x="4341812" y="4522439"/>
            <a:ext cx="624734" cy="50771"/>
            <a:chOff x="3261466" y="4520776"/>
            <a:chExt cx="624734" cy="50771"/>
          </a:xfrm>
        </p:grpSpPr>
        <p:cxnSp>
          <p:nvCxnSpPr>
            <p:cNvPr id="168" name="Straight Connector 16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459530" y="4542842"/>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176"/>
          <p:cNvGrpSpPr/>
          <p:nvPr/>
        </p:nvGrpSpPr>
        <p:grpSpPr>
          <a:xfrm>
            <a:off x="5437401" y="4522498"/>
            <a:ext cx="624734" cy="50771"/>
            <a:chOff x="3261466" y="4522498"/>
            <a:chExt cx="624734" cy="50771"/>
          </a:xfrm>
        </p:grpSpPr>
        <p:cxnSp>
          <p:nvCxnSpPr>
            <p:cNvPr id="178" name="Straight Connector 17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181"/>
          <p:cNvGrpSpPr/>
          <p:nvPr/>
        </p:nvGrpSpPr>
        <p:grpSpPr>
          <a:xfrm>
            <a:off x="2451946" y="4522498"/>
            <a:ext cx="404604" cy="50771"/>
            <a:chOff x="3481596" y="4522498"/>
            <a:chExt cx="404604" cy="50771"/>
          </a:xfrm>
        </p:grpSpPr>
        <p:cxnSp>
          <p:nvCxnSpPr>
            <p:cNvPr id="184" name="Straight Connector 18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186"/>
          <p:cNvGrpSpPr/>
          <p:nvPr/>
        </p:nvGrpSpPr>
        <p:grpSpPr>
          <a:xfrm>
            <a:off x="6502395" y="4522414"/>
            <a:ext cx="624734" cy="50886"/>
            <a:chOff x="3261466" y="4525827"/>
            <a:chExt cx="624734" cy="50886"/>
          </a:xfrm>
        </p:grpSpPr>
        <p:cxnSp>
          <p:nvCxnSpPr>
            <p:cNvPr id="188" name="Straight Connector 18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3652568" y="4551337"/>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3862546" y="4553059"/>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191"/>
          <p:cNvGrpSpPr/>
          <p:nvPr/>
        </p:nvGrpSpPr>
        <p:grpSpPr>
          <a:xfrm>
            <a:off x="7555758" y="4515641"/>
            <a:ext cx="221718" cy="47442"/>
            <a:chOff x="3261466" y="4525827"/>
            <a:chExt cx="221718" cy="47442"/>
          </a:xfrm>
        </p:grpSpPr>
        <p:cxnSp>
          <p:nvCxnSpPr>
            <p:cNvPr id="193" name="Straight Connector 19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6" name="TextBox 205"/>
          <p:cNvSpPr txBox="1"/>
          <p:nvPr/>
        </p:nvSpPr>
        <p:spPr>
          <a:xfrm rot="19591128">
            <a:off x="2456230" y="2598926"/>
            <a:ext cx="3333108" cy="276999"/>
          </a:xfrm>
          <a:prstGeom prst="rect">
            <a:avLst/>
          </a:prstGeom>
          <a:noFill/>
        </p:spPr>
        <p:txBody>
          <a:bodyPr wrap="square" rtlCol="0">
            <a:spAutoFit/>
          </a:bodyPr>
          <a:lstStyle/>
          <a:p>
            <a:r>
              <a:rPr lang="en-US" sz="1200" spc="300" dirty="0" smtClean="0">
                <a:solidFill>
                  <a:srgbClr val="CC9900"/>
                </a:solidFill>
                <a:latin typeface="BankGothic Md BT" pitchFamily="34" charset="0"/>
              </a:rPr>
              <a:t>TOP 500 Supercomputers</a:t>
            </a:r>
            <a:endParaRPr lang="en-US" sz="1200" spc="300" dirty="0">
              <a:solidFill>
                <a:srgbClr val="CC9900"/>
              </a:solidFill>
              <a:latin typeface="BankGothic Md BT" pitchFamily="34" charset="0"/>
            </a:endParaRPr>
          </a:p>
        </p:txBody>
      </p:sp>
      <p:sp>
        <p:nvSpPr>
          <p:cNvPr id="187" name="Oval 186"/>
          <p:cNvSpPr>
            <a:spLocks noChangeAspect="1"/>
          </p:cNvSpPr>
          <p:nvPr/>
        </p:nvSpPr>
        <p:spPr>
          <a:xfrm>
            <a:off x="6858000" y="1255321"/>
            <a:ext cx="71828" cy="71828"/>
          </a:xfrm>
          <a:prstGeom prst="ellipse">
            <a:avLst/>
          </a:prstGeom>
          <a:solidFill>
            <a:schemeClr val="tx2"/>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rot="13320000">
            <a:off x="6561310" y="1192872"/>
            <a:ext cx="45720" cy="868680"/>
          </a:xfrm>
          <a:prstGeom prst="roundRect">
            <a:avLst/>
          </a:prstGeom>
          <a:solidFill>
            <a:schemeClr val="tx2"/>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21594000"/>
            </a:lightRig>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rot="5400000">
            <a:off x="5538046" y="2604768"/>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5242560" y="2920576"/>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5166357" y="2891793"/>
            <a:ext cx="91453" cy="91453"/>
          </a:xfrm>
          <a:prstGeom prst="ellipse">
            <a:avLst/>
          </a:prstGeom>
          <a:solidFill>
            <a:srgbClr val="005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5833532" y="2280496"/>
            <a:ext cx="10972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6891865" y="2266950"/>
            <a:ext cx="71828" cy="71828"/>
          </a:xfrm>
          <a:prstGeom prst="ellipse">
            <a:avLst/>
          </a:pr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6234854" y="1925642"/>
            <a:ext cx="91453" cy="91453"/>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flipV="1">
            <a:off x="2438400" y="717374"/>
            <a:ext cx="5334000" cy="350520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55"/>
          <p:cNvGrpSpPr/>
          <p:nvPr/>
        </p:nvGrpSpPr>
        <p:grpSpPr>
          <a:xfrm>
            <a:off x="2364581" y="171450"/>
            <a:ext cx="5422180" cy="4361688"/>
            <a:chOff x="2364581" y="171450"/>
            <a:chExt cx="5422180" cy="4361688"/>
          </a:xfrm>
        </p:grpSpPr>
        <p:sp>
          <p:nvSpPr>
            <p:cNvPr id="15" name="Rectangle 14"/>
            <p:cNvSpPr/>
            <p:nvPr/>
          </p:nvSpPr>
          <p:spPr>
            <a:xfrm>
              <a:off x="2407920" y="171450"/>
              <a:ext cx="5364480" cy="43616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880126" y="2346159"/>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54687" y="2344534"/>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27709" y="2350195"/>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098479" y="2344276"/>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172584" y="2349073"/>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00945" y="66516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93196" y="1147197"/>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85447" y="1626354"/>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77698" y="211503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7698" y="260194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72330" y="308408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4581" y="3568610"/>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5447" y="4050433"/>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161"/>
          <p:cNvGrpSpPr/>
          <p:nvPr/>
        </p:nvGrpSpPr>
        <p:grpSpPr>
          <a:xfrm>
            <a:off x="2320176" y="168038"/>
            <a:ext cx="96137" cy="4233279"/>
            <a:chOff x="2320176" y="168038"/>
            <a:chExt cx="96137" cy="4233279"/>
          </a:xfrm>
        </p:grpSpPr>
        <p:grpSp>
          <p:nvGrpSpPr>
            <p:cNvPr id="4" name="Group 152"/>
            <p:cNvGrpSpPr/>
            <p:nvPr/>
          </p:nvGrpSpPr>
          <p:grpSpPr>
            <a:xfrm>
              <a:off x="2333008" y="168038"/>
              <a:ext cx="79714" cy="352662"/>
              <a:chOff x="2333008" y="168038"/>
              <a:chExt cx="79714" cy="352662"/>
            </a:xfrm>
          </p:grpSpPr>
          <p:cxnSp>
            <p:nvCxnSpPr>
              <p:cNvPr id="34" name="Straight Connector 33"/>
              <p:cNvCxnSpPr/>
              <p:nvPr/>
            </p:nvCxnSpPr>
            <p:spPr>
              <a:xfrm>
                <a:off x="2333008" y="16803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4"/>
            <p:cNvGrpSpPr/>
            <p:nvPr/>
          </p:nvGrpSpPr>
          <p:grpSpPr>
            <a:xfrm>
              <a:off x="2325964" y="660420"/>
              <a:ext cx="86245" cy="351627"/>
              <a:chOff x="2326477" y="169073"/>
              <a:chExt cx="86245" cy="351627"/>
            </a:xfrm>
          </p:grpSpPr>
          <p:cxnSp>
            <p:nvCxnSpPr>
              <p:cNvPr id="46" name="Straight Connector 4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4"/>
            <p:cNvGrpSpPr/>
            <p:nvPr/>
          </p:nvGrpSpPr>
          <p:grpSpPr>
            <a:xfrm>
              <a:off x="2323070" y="1146993"/>
              <a:ext cx="86245" cy="351627"/>
              <a:chOff x="2326477" y="169073"/>
              <a:chExt cx="86245" cy="351627"/>
            </a:xfrm>
          </p:grpSpPr>
          <p:cxnSp>
            <p:nvCxnSpPr>
              <p:cNvPr id="56" name="Straight Connector 5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4"/>
            <p:cNvGrpSpPr/>
            <p:nvPr/>
          </p:nvGrpSpPr>
          <p:grpSpPr>
            <a:xfrm>
              <a:off x="2320176" y="1628792"/>
              <a:ext cx="86245" cy="351627"/>
              <a:chOff x="2326477" y="169073"/>
              <a:chExt cx="86245" cy="351627"/>
            </a:xfrm>
          </p:grpSpPr>
          <p:cxnSp>
            <p:nvCxnSpPr>
              <p:cNvPr id="66" name="Straight Connector 6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a:off x="2324425" y="2115365"/>
              <a:ext cx="86245" cy="351627"/>
              <a:chOff x="2326477" y="169073"/>
              <a:chExt cx="86245" cy="351627"/>
            </a:xfrm>
          </p:grpSpPr>
          <p:cxnSp>
            <p:nvCxnSpPr>
              <p:cNvPr id="76" name="Straight Connector 7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84"/>
            <p:cNvGrpSpPr/>
            <p:nvPr/>
          </p:nvGrpSpPr>
          <p:grpSpPr>
            <a:xfrm>
              <a:off x="2323912" y="2601938"/>
              <a:ext cx="86245" cy="351627"/>
              <a:chOff x="2326477" y="169073"/>
              <a:chExt cx="86245" cy="351627"/>
            </a:xfrm>
          </p:grpSpPr>
          <p:cxnSp>
            <p:nvCxnSpPr>
              <p:cNvPr id="86" name="Straight Connector 8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94"/>
            <p:cNvGrpSpPr/>
            <p:nvPr/>
          </p:nvGrpSpPr>
          <p:grpSpPr>
            <a:xfrm>
              <a:off x="2325964" y="3079760"/>
              <a:ext cx="86245" cy="351627"/>
              <a:chOff x="2326477" y="169073"/>
              <a:chExt cx="86245" cy="351627"/>
            </a:xfrm>
          </p:grpSpPr>
          <p:cxnSp>
            <p:nvCxnSpPr>
              <p:cNvPr id="96" name="Straight Connector 9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04"/>
            <p:cNvGrpSpPr/>
            <p:nvPr/>
          </p:nvGrpSpPr>
          <p:grpSpPr>
            <a:xfrm>
              <a:off x="2328016" y="3564725"/>
              <a:ext cx="86245" cy="351627"/>
              <a:chOff x="2326477" y="169073"/>
              <a:chExt cx="86245" cy="351627"/>
            </a:xfrm>
          </p:grpSpPr>
          <p:cxnSp>
            <p:nvCxnSpPr>
              <p:cNvPr id="106" name="Straight Connector 10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14"/>
            <p:cNvGrpSpPr/>
            <p:nvPr/>
          </p:nvGrpSpPr>
          <p:grpSpPr>
            <a:xfrm>
              <a:off x="2330068" y="4049690"/>
              <a:ext cx="86245" cy="351627"/>
              <a:chOff x="2326477" y="169073"/>
              <a:chExt cx="86245" cy="351627"/>
            </a:xfrm>
          </p:grpSpPr>
          <p:cxnSp>
            <p:nvCxnSpPr>
              <p:cNvPr id="116" name="Straight Connector 11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25" name="Straight Connector 124"/>
          <p:cNvCxnSpPr/>
          <p:nvPr/>
        </p:nvCxnSpPr>
        <p:spPr>
          <a:xfrm>
            <a:off x="2333740" y="4530267"/>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015648" y="458070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088924" y="4575764"/>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164477"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6235722"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7301843"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159"/>
          <p:cNvGrpSpPr/>
          <p:nvPr/>
        </p:nvGrpSpPr>
        <p:grpSpPr>
          <a:xfrm>
            <a:off x="1295400" y="30708"/>
            <a:ext cx="1066800" cy="4629777"/>
            <a:chOff x="1295400" y="30708"/>
            <a:chExt cx="1066800" cy="4629777"/>
          </a:xfrm>
        </p:grpSpPr>
        <p:sp>
          <p:nvSpPr>
            <p:cNvPr id="22" name="TextBox 21"/>
            <p:cNvSpPr txBox="1"/>
            <p:nvPr/>
          </p:nvSpPr>
          <p:spPr>
            <a:xfrm rot="16200000">
              <a:off x="132893" y="2374357"/>
              <a:ext cx="2837796" cy="338554"/>
            </a:xfrm>
            <a:prstGeom prst="rect">
              <a:avLst/>
            </a:prstGeom>
            <a:noFill/>
          </p:spPr>
          <p:txBody>
            <a:bodyPr wrap="square" rtlCol="0">
              <a:spAutoFit/>
            </a:bodyPr>
            <a:lstStyle/>
            <a:p>
              <a:r>
                <a:rPr lang="en-US" sz="1600" dirty="0" smtClean="0">
                  <a:solidFill>
                    <a:schemeClr val="bg1"/>
                  </a:solidFill>
                  <a:latin typeface="BankGothic Md BT" pitchFamily="34" charset="0"/>
                </a:rPr>
                <a:t>Performance  (</a:t>
              </a:r>
              <a:r>
                <a:rPr lang="en-US" sz="1600" dirty="0" err="1" smtClean="0">
                  <a:solidFill>
                    <a:schemeClr val="bg1"/>
                  </a:solidFill>
                  <a:latin typeface="BankGothic Md BT" pitchFamily="34" charset="0"/>
                </a:rPr>
                <a:t>TFlops</a:t>
              </a:r>
              <a:r>
                <a:rPr lang="en-US" sz="1600" dirty="0" smtClean="0">
                  <a:solidFill>
                    <a:schemeClr val="bg1"/>
                  </a:solidFill>
                  <a:latin typeface="BankGothic Md BT" pitchFamily="34" charset="0"/>
                </a:rPr>
                <a:t>)</a:t>
              </a:r>
              <a:endParaRPr lang="en-US" sz="1600" dirty="0">
                <a:solidFill>
                  <a:schemeClr val="bg1"/>
                </a:solidFill>
                <a:latin typeface="BankGothic Md BT" pitchFamily="34" charset="0"/>
              </a:endParaRPr>
            </a:p>
          </p:txBody>
        </p:sp>
        <p:sp>
          <p:nvSpPr>
            <p:cNvPr id="132" name="TextBox 131"/>
            <p:cNvSpPr txBox="1"/>
            <p:nvPr/>
          </p:nvSpPr>
          <p:spPr>
            <a:xfrm>
              <a:off x="1295400" y="3070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100000</a:t>
              </a:r>
              <a:endParaRPr lang="en-US" sz="1200" dirty="0">
                <a:solidFill>
                  <a:schemeClr val="bg1"/>
                </a:solidFill>
                <a:latin typeface="BankGothic Md BT" pitchFamily="34" charset="0"/>
              </a:endParaRPr>
            </a:p>
          </p:txBody>
        </p:sp>
        <p:sp>
          <p:nvSpPr>
            <p:cNvPr id="133" name="TextBox 132"/>
            <p:cNvSpPr txBox="1"/>
            <p:nvPr/>
          </p:nvSpPr>
          <p:spPr>
            <a:xfrm>
              <a:off x="1295400" y="51435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a:t>
              </a:r>
              <a:endParaRPr lang="en-US" sz="1200" dirty="0">
                <a:solidFill>
                  <a:schemeClr val="bg1"/>
                </a:solidFill>
                <a:latin typeface="BankGothic Md BT" pitchFamily="34" charset="0"/>
              </a:endParaRPr>
            </a:p>
          </p:txBody>
        </p:sp>
        <p:sp>
          <p:nvSpPr>
            <p:cNvPr id="134" name="TextBox 133"/>
            <p:cNvSpPr txBox="1"/>
            <p:nvPr/>
          </p:nvSpPr>
          <p:spPr>
            <a:xfrm>
              <a:off x="1295400" y="99799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a:t>
              </a:r>
              <a:endParaRPr lang="en-US" sz="1200" dirty="0">
                <a:solidFill>
                  <a:schemeClr val="bg1"/>
                </a:solidFill>
                <a:latin typeface="BankGothic Md BT" pitchFamily="34" charset="0"/>
              </a:endParaRPr>
            </a:p>
          </p:txBody>
        </p:sp>
        <p:sp>
          <p:nvSpPr>
            <p:cNvPr id="135" name="TextBox 134"/>
            <p:cNvSpPr txBox="1"/>
            <p:nvPr/>
          </p:nvSpPr>
          <p:spPr>
            <a:xfrm>
              <a:off x="1295400" y="148163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a:t>
              </a:r>
              <a:endParaRPr lang="en-US" sz="1200" dirty="0">
                <a:solidFill>
                  <a:schemeClr val="bg1"/>
                </a:solidFill>
                <a:latin typeface="BankGothic Md BT" pitchFamily="34" charset="0"/>
              </a:endParaRPr>
            </a:p>
          </p:txBody>
        </p:sp>
        <p:sp>
          <p:nvSpPr>
            <p:cNvPr id="136" name="TextBox 135"/>
            <p:cNvSpPr txBox="1"/>
            <p:nvPr/>
          </p:nvSpPr>
          <p:spPr>
            <a:xfrm>
              <a:off x="1295400" y="196527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a:t>
              </a:r>
              <a:endParaRPr lang="en-US" sz="1200" dirty="0">
                <a:solidFill>
                  <a:schemeClr val="bg1"/>
                </a:solidFill>
                <a:latin typeface="BankGothic Md BT" pitchFamily="34" charset="0"/>
              </a:endParaRPr>
            </a:p>
          </p:txBody>
        </p:sp>
        <p:sp>
          <p:nvSpPr>
            <p:cNvPr id="137" name="TextBox 136"/>
            <p:cNvSpPr txBox="1"/>
            <p:nvPr/>
          </p:nvSpPr>
          <p:spPr>
            <a:xfrm>
              <a:off x="1295400" y="244891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a:t>
              </a:r>
              <a:endParaRPr lang="en-US" sz="1200" dirty="0">
                <a:solidFill>
                  <a:schemeClr val="bg1"/>
                </a:solidFill>
                <a:latin typeface="BankGothic Md BT" pitchFamily="34" charset="0"/>
              </a:endParaRPr>
            </a:p>
          </p:txBody>
        </p:sp>
        <p:sp>
          <p:nvSpPr>
            <p:cNvPr id="138" name="TextBox 137"/>
            <p:cNvSpPr txBox="1"/>
            <p:nvPr/>
          </p:nvSpPr>
          <p:spPr>
            <a:xfrm>
              <a:off x="1295400" y="293256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0.1</a:t>
              </a:r>
              <a:endParaRPr lang="en-US" sz="1200" dirty="0">
                <a:solidFill>
                  <a:schemeClr val="bg1"/>
                </a:solidFill>
                <a:latin typeface="BankGothic Md BT" pitchFamily="34" charset="0"/>
              </a:endParaRPr>
            </a:p>
          </p:txBody>
        </p:sp>
        <p:sp>
          <p:nvSpPr>
            <p:cNvPr id="139" name="TextBox 138"/>
            <p:cNvSpPr txBox="1"/>
            <p:nvPr/>
          </p:nvSpPr>
          <p:spPr>
            <a:xfrm>
              <a:off x="1295400" y="341620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0.01</a:t>
              </a:r>
              <a:endParaRPr lang="en-US" sz="1200" dirty="0">
                <a:solidFill>
                  <a:schemeClr val="bg1"/>
                </a:solidFill>
                <a:latin typeface="BankGothic Md BT" pitchFamily="34" charset="0"/>
              </a:endParaRPr>
            </a:p>
          </p:txBody>
        </p:sp>
        <p:sp>
          <p:nvSpPr>
            <p:cNvPr id="140" name="TextBox 139"/>
            <p:cNvSpPr txBox="1"/>
            <p:nvPr/>
          </p:nvSpPr>
          <p:spPr>
            <a:xfrm>
              <a:off x="1295400" y="389984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1E-3</a:t>
              </a:r>
              <a:endParaRPr lang="en-US" sz="1200" dirty="0">
                <a:solidFill>
                  <a:schemeClr val="bg1"/>
                </a:solidFill>
                <a:latin typeface="BankGothic Md BT" pitchFamily="34" charset="0"/>
              </a:endParaRPr>
            </a:p>
          </p:txBody>
        </p:sp>
        <p:sp>
          <p:nvSpPr>
            <p:cNvPr id="141" name="TextBox 140"/>
            <p:cNvSpPr txBox="1"/>
            <p:nvPr/>
          </p:nvSpPr>
          <p:spPr>
            <a:xfrm>
              <a:off x="1295400" y="438348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1E-4</a:t>
              </a:r>
              <a:endParaRPr lang="en-US" sz="1200" dirty="0">
                <a:solidFill>
                  <a:schemeClr val="bg1"/>
                </a:solidFill>
                <a:latin typeface="BankGothic Md BT" pitchFamily="34" charset="0"/>
              </a:endParaRPr>
            </a:p>
          </p:txBody>
        </p:sp>
      </p:grpSp>
      <p:grpSp>
        <p:nvGrpSpPr>
          <p:cNvPr id="16" name="Group 160"/>
          <p:cNvGrpSpPr/>
          <p:nvPr/>
        </p:nvGrpSpPr>
        <p:grpSpPr>
          <a:xfrm>
            <a:off x="2667000" y="4584482"/>
            <a:ext cx="5029200" cy="559018"/>
            <a:chOff x="2667000" y="4584482"/>
            <a:chExt cx="5029200" cy="559018"/>
          </a:xfrm>
        </p:grpSpPr>
        <p:sp>
          <p:nvSpPr>
            <p:cNvPr id="23" name="TextBox 22"/>
            <p:cNvSpPr txBox="1"/>
            <p:nvPr/>
          </p:nvSpPr>
          <p:spPr>
            <a:xfrm>
              <a:off x="4572000" y="4804946"/>
              <a:ext cx="852408" cy="338554"/>
            </a:xfrm>
            <a:prstGeom prst="rect">
              <a:avLst/>
            </a:prstGeom>
            <a:noFill/>
          </p:spPr>
          <p:txBody>
            <a:bodyPr wrap="square" rtlCol="0">
              <a:spAutoFit/>
            </a:bodyPr>
            <a:lstStyle/>
            <a:p>
              <a:r>
                <a:rPr lang="en-US" sz="1600" dirty="0" smtClean="0">
                  <a:solidFill>
                    <a:schemeClr val="bg1"/>
                  </a:solidFill>
                  <a:latin typeface="BankGothic Md BT" pitchFamily="34" charset="0"/>
                </a:rPr>
                <a:t>Year</a:t>
              </a:r>
              <a:endParaRPr lang="en-US" dirty="0">
                <a:solidFill>
                  <a:schemeClr val="bg1"/>
                </a:solidFill>
                <a:latin typeface="BankGothic Md BT" pitchFamily="34" charset="0"/>
              </a:endParaRPr>
            </a:p>
          </p:txBody>
        </p:sp>
        <p:sp>
          <p:nvSpPr>
            <p:cNvPr id="147" name="TextBox 146"/>
            <p:cNvSpPr txBox="1"/>
            <p:nvPr/>
          </p:nvSpPr>
          <p:spPr>
            <a:xfrm>
              <a:off x="2667000" y="4584482"/>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1995</a:t>
              </a:r>
              <a:endParaRPr lang="en-US" sz="1400" dirty="0">
                <a:solidFill>
                  <a:schemeClr val="bg1"/>
                </a:solidFill>
                <a:latin typeface="BankGothic Md BT" pitchFamily="34" charset="0"/>
              </a:endParaRPr>
            </a:p>
          </p:txBody>
        </p:sp>
        <p:sp>
          <p:nvSpPr>
            <p:cNvPr id="148" name="TextBox 147"/>
            <p:cNvSpPr txBox="1"/>
            <p:nvPr/>
          </p:nvSpPr>
          <p:spPr>
            <a:xfrm>
              <a:off x="3733800" y="4586758"/>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2000</a:t>
              </a:r>
              <a:endParaRPr lang="en-US" sz="1400" dirty="0">
                <a:solidFill>
                  <a:schemeClr val="bg1"/>
                </a:solidFill>
                <a:latin typeface="BankGothic Md BT" pitchFamily="34" charset="0"/>
              </a:endParaRPr>
            </a:p>
          </p:txBody>
        </p:sp>
        <p:sp>
          <p:nvSpPr>
            <p:cNvPr id="149" name="TextBox 148"/>
            <p:cNvSpPr txBox="1"/>
            <p:nvPr/>
          </p:nvSpPr>
          <p:spPr>
            <a:xfrm>
              <a:off x="4800600" y="4589034"/>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2005</a:t>
              </a:r>
              <a:endParaRPr lang="en-US" sz="1400" dirty="0">
                <a:solidFill>
                  <a:schemeClr val="bg1"/>
                </a:solidFill>
                <a:latin typeface="BankGothic Md BT" pitchFamily="34" charset="0"/>
              </a:endParaRPr>
            </a:p>
          </p:txBody>
        </p:sp>
        <p:sp>
          <p:nvSpPr>
            <p:cNvPr id="150" name="TextBox 149"/>
            <p:cNvSpPr txBox="1"/>
            <p:nvPr/>
          </p:nvSpPr>
          <p:spPr>
            <a:xfrm>
              <a:off x="5867400" y="4591310"/>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2010</a:t>
              </a:r>
              <a:endParaRPr lang="en-US" sz="1400" dirty="0">
                <a:solidFill>
                  <a:schemeClr val="bg1"/>
                </a:solidFill>
                <a:latin typeface="BankGothic Md BT" pitchFamily="34" charset="0"/>
              </a:endParaRPr>
            </a:p>
          </p:txBody>
        </p:sp>
        <p:sp>
          <p:nvSpPr>
            <p:cNvPr id="151" name="TextBox 150"/>
            <p:cNvSpPr txBox="1"/>
            <p:nvPr/>
          </p:nvSpPr>
          <p:spPr>
            <a:xfrm>
              <a:off x="6934200" y="4593586"/>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2015</a:t>
              </a:r>
              <a:endParaRPr lang="en-US" sz="1400" dirty="0">
                <a:solidFill>
                  <a:schemeClr val="bg1"/>
                </a:solidFill>
                <a:latin typeface="BankGothic Md BT" pitchFamily="34" charset="0"/>
              </a:endParaRPr>
            </a:p>
          </p:txBody>
        </p:sp>
      </p:grpSp>
      <p:sp>
        <p:nvSpPr>
          <p:cNvPr id="154" name="Rounded Rectangle 153"/>
          <p:cNvSpPr/>
          <p:nvPr/>
        </p:nvSpPr>
        <p:spPr>
          <a:xfrm rot="3420000">
            <a:off x="4825872" y="-1148369"/>
            <a:ext cx="45720" cy="585216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3420000">
            <a:off x="5074027" y="-565454"/>
            <a:ext cx="45720" cy="640080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a:spLocks noChangeAspect="1"/>
          </p:cNvSpPr>
          <p:nvPr/>
        </p:nvSpPr>
        <p:spPr>
          <a:xfrm>
            <a:off x="5790090" y="1420867"/>
            <a:ext cx="129540" cy="129540"/>
          </a:xfrm>
          <a:prstGeom prst="rect">
            <a:avLst/>
          </a:prstGeom>
          <a:solidFill>
            <a:schemeClr val="tx1">
              <a:lumMod val="75000"/>
              <a:lumOff val="2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a:spLocks noChangeAspect="1"/>
          </p:cNvSpPr>
          <p:nvPr/>
        </p:nvSpPr>
        <p:spPr>
          <a:xfrm>
            <a:off x="5796484" y="1652097"/>
            <a:ext cx="129540" cy="129540"/>
          </a:xfrm>
          <a:prstGeom prst="rect">
            <a:avLst/>
          </a:prstGeom>
          <a:solidFill>
            <a:schemeClr val="bg1">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65"/>
          <p:cNvGrpSpPr/>
          <p:nvPr/>
        </p:nvGrpSpPr>
        <p:grpSpPr>
          <a:xfrm>
            <a:off x="3261466" y="4522498"/>
            <a:ext cx="624734" cy="50771"/>
            <a:chOff x="3261466" y="4522498"/>
            <a:chExt cx="624734" cy="50771"/>
          </a:xfrm>
        </p:grpSpPr>
        <p:cxnSp>
          <p:nvCxnSpPr>
            <p:cNvPr id="143" name="Straight Connector 14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66"/>
          <p:cNvGrpSpPr/>
          <p:nvPr/>
        </p:nvGrpSpPr>
        <p:grpSpPr>
          <a:xfrm>
            <a:off x="4341812" y="4522439"/>
            <a:ext cx="624734" cy="50771"/>
            <a:chOff x="3261466" y="4520776"/>
            <a:chExt cx="624734" cy="50771"/>
          </a:xfrm>
        </p:grpSpPr>
        <p:cxnSp>
          <p:nvCxnSpPr>
            <p:cNvPr id="168" name="Straight Connector 16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459530" y="4542842"/>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176"/>
          <p:cNvGrpSpPr/>
          <p:nvPr/>
        </p:nvGrpSpPr>
        <p:grpSpPr>
          <a:xfrm>
            <a:off x="5437401" y="4522498"/>
            <a:ext cx="624734" cy="50771"/>
            <a:chOff x="3261466" y="4522498"/>
            <a:chExt cx="624734" cy="50771"/>
          </a:xfrm>
        </p:grpSpPr>
        <p:cxnSp>
          <p:nvCxnSpPr>
            <p:cNvPr id="178" name="Straight Connector 17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181"/>
          <p:cNvGrpSpPr/>
          <p:nvPr/>
        </p:nvGrpSpPr>
        <p:grpSpPr>
          <a:xfrm>
            <a:off x="2451946" y="4522498"/>
            <a:ext cx="404604" cy="50771"/>
            <a:chOff x="3481596" y="4522498"/>
            <a:chExt cx="404604" cy="50771"/>
          </a:xfrm>
        </p:grpSpPr>
        <p:cxnSp>
          <p:nvCxnSpPr>
            <p:cNvPr id="184" name="Straight Connector 18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186"/>
          <p:cNvGrpSpPr/>
          <p:nvPr/>
        </p:nvGrpSpPr>
        <p:grpSpPr>
          <a:xfrm>
            <a:off x="6502395" y="4522414"/>
            <a:ext cx="624734" cy="50886"/>
            <a:chOff x="3261466" y="4525827"/>
            <a:chExt cx="624734" cy="50886"/>
          </a:xfrm>
        </p:grpSpPr>
        <p:cxnSp>
          <p:nvCxnSpPr>
            <p:cNvPr id="188" name="Straight Connector 18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3652568" y="4551337"/>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3862546" y="4553059"/>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191"/>
          <p:cNvGrpSpPr/>
          <p:nvPr/>
        </p:nvGrpSpPr>
        <p:grpSpPr>
          <a:xfrm>
            <a:off x="7555758" y="4515641"/>
            <a:ext cx="221718" cy="47442"/>
            <a:chOff x="3261466" y="4525827"/>
            <a:chExt cx="221718" cy="47442"/>
          </a:xfrm>
        </p:grpSpPr>
        <p:cxnSp>
          <p:nvCxnSpPr>
            <p:cNvPr id="193" name="Straight Connector 19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5" name="Oval 174"/>
          <p:cNvSpPr>
            <a:spLocks noChangeAspect="1"/>
          </p:cNvSpPr>
          <p:nvPr/>
        </p:nvSpPr>
        <p:spPr>
          <a:xfrm>
            <a:off x="7103534" y="2266950"/>
            <a:ext cx="71828" cy="71828"/>
          </a:xfrm>
          <a:prstGeom prst="ellipse">
            <a:avLst/>
          </a:pr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rot="19591128">
            <a:off x="2456230" y="2598926"/>
            <a:ext cx="3333108" cy="276999"/>
          </a:xfrm>
          <a:prstGeom prst="rect">
            <a:avLst/>
          </a:prstGeom>
          <a:noFill/>
        </p:spPr>
        <p:txBody>
          <a:bodyPr wrap="square" rtlCol="0">
            <a:spAutoFit/>
          </a:bodyPr>
          <a:lstStyle/>
          <a:p>
            <a:r>
              <a:rPr lang="en-US" sz="1200" spc="300" dirty="0" smtClean="0">
                <a:solidFill>
                  <a:srgbClr val="CC9900"/>
                </a:solidFill>
                <a:latin typeface="BankGothic Md BT" pitchFamily="34" charset="0"/>
              </a:rPr>
              <a:t>TOP 500 Supercomputers</a:t>
            </a:r>
            <a:endParaRPr lang="en-US" sz="1200" spc="300" dirty="0">
              <a:solidFill>
                <a:srgbClr val="CC9900"/>
              </a:solidFill>
              <a:latin typeface="BankGothic Md BT" pitchFamily="34" charset="0"/>
            </a:endParaRPr>
          </a:p>
        </p:txBody>
      </p:sp>
      <p:sp>
        <p:nvSpPr>
          <p:cNvPr id="176" name="Freeform 175"/>
          <p:cNvSpPr/>
          <p:nvPr/>
        </p:nvSpPr>
        <p:spPr>
          <a:xfrm rot="5400000">
            <a:off x="5538046" y="2604768"/>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5242560" y="2920576"/>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5166357" y="2891793"/>
            <a:ext cx="91453" cy="91453"/>
          </a:xfrm>
          <a:prstGeom prst="ellipse">
            <a:avLst/>
          </a:prstGeom>
          <a:solidFill>
            <a:srgbClr val="005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5833532" y="2280496"/>
            <a:ext cx="128016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descr="Picture3.png"/>
          <p:cNvPicPr>
            <a:picLocks noChangeAspect="1"/>
          </p:cNvPicPr>
          <p:nvPr/>
        </p:nvPicPr>
        <p:blipFill>
          <a:blip r:embed="rId2"/>
          <a:stretch>
            <a:fillRect/>
          </a:stretch>
        </p:blipFill>
        <p:spPr>
          <a:xfrm>
            <a:off x="6247289" y="1130213"/>
            <a:ext cx="883847" cy="859465"/>
          </a:xfrm>
          <a:prstGeom prst="rect">
            <a:avLst/>
          </a:prstGeom>
        </p:spPr>
      </p:pic>
      <p:sp>
        <p:nvSpPr>
          <p:cNvPr id="182" name="Oval 181"/>
          <p:cNvSpPr>
            <a:spLocks noChangeAspect="1"/>
          </p:cNvSpPr>
          <p:nvPr/>
        </p:nvSpPr>
        <p:spPr>
          <a:xfrm>
            <a:off x="6234854" y="1925642"/>
            <a:ext cx="91453" cy="91453"/>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7095067" y="1119855"/>
            <a:ext cx="71828" cy="71828"/>
          </a:xfrm>
          <a:prstGeom prst="ellipse">
            <a:avLst/>
          </a:prstGeom>
          <a:solidFill>
            <a:schemeClr val="tx2"/>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flipV="1">
            <a:off x="2438400" y="717374"/>
            <a:ext cx="5334000" cy="350520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55"/>
          <p:cNvGrpSpPr/>
          <p:nvPr/>
        </p:nvGrpSpPr>
        <p:grpSpPr>
          <a:xfrm>
            <a:off x="2364581" y="171450"/>
            <a:ext cx="5422180" cy="4361688"/>
            <a:chOff x="2364581" y="171450"/>
            <a:chExt cx="5422180" cy="4361688"/>
          </a:xfrm>
        </p:grpSpPr>
        <p:sp>
          <p:nvSpPr>
            <p:cNvPr id="15" name="Rectangle 14"/>
            <p:cNvSpPr/>
            <p:nvPr/>
          </p:nvSpPr>
          <p:spPr>
            <a:xfrm>
              <a:off x="2407920" y="171450"/>
              <a:ext cx="5364480" cy="43616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880126" y="2346159"/>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54687" y="2344534"/>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27709" y="2350195"/>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098479" y="2344276"/>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172584" y="2349073"/>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00945" y="66516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93196" y="1147197"/>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85447" y="1626354"/>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77698" y="211503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7698" y="260194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72330" y="308408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4581" y="3568610"/>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5447" y="4050433"/>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161"/>
          <p:cNvGrpSpPr/>
          <p:nvPr/>
        </p:nvGrpSpPr>
        <p:grpSpPr>
          <a:xfrm>
            <a:off x="2320176" y="168038"/>
            <a:ext cx="96137" cy="4233279"/>
            <a:chOff x="2320176" y="168038"/>
            <a:chExt cx="96137" cy="4233279"/>
          </a:xfrm>
        </p:grpSpPr>
        <p:grpSp>
          <p:nvGrpSpPr>
            <p:cNvPr id="4" name="Group 152"/>
            <p:cNvGrpSpPr/>
            <p:nvPr/>
          </p:nvGrpSpPr>
          <p:grpSpPr>
            <a:xfrm>
              <a:off x="2333008" y="168038"/>
              <a:ext cx="79714" cy="352662"/>
              <a:chOff x="2333008" y="168038"/>
              <a:chExt cx="79714" cy="352662"/>
            </a:xfrm>
          </p:grpSpPr>
          <p:cxnSp>
            <p:nvCxnSpPr>
              <p:cNvPr id="34" name="Straight Connector 33"/>
              <p:cNvCxnSpPr/>
              <p:nvPr/>
            </p:nvCxnSpPr>
            <p:spPr>
              <a:xfrm>
                <a:off x="2333008" y="16803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4"/>
            <p:cNvGrpSpPr/>
            <p:nvPr/>
          </p:nvGrpSpPr>
          <p:grpSpPr>
            <a:xfrm>
              <a:off x="2325964" y="660420"/>
              <a:ext cx="86245" cy="351627"/>
              <a:chOff x="2326477" y="169073"/>
              <a:chExt cx="86245" cy="351627"/>
            </a:xfrm>
          </p:grpSpPr>
          <p:cxnSp>
            <p:nvCxnSpPr>
              <p:cNvPr id="46" name="Straight Connector 4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4"/>
            <p:cNvGrpSpPr/>
            <p:nvPr/>
          </p:nvGrpSpPr>
          <p:grpSpPr>
            <a:xfrm>
              <a:off x="2323070" y="1146993"/>
              <a:ext cx="86245" cy="351627"/>
              <a:chOff x="2326477" y="169073"/>
              <a:chExt cx="86245" cy="351627"/>
            </a:xfrm>
          </p:grpSpPr>
          <p:cxnSp>
            <p:nvCxnSpPr>
              <p:cNvPr id="56" name="Straight Connector 5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4"/>
            <p:cNvGrpSpPr/>
            <p:nvPr/>
          </p:nvGrpSpPr>
          <p:grpSpPr>
            <a:xfrm>
              <a:off x="2320176" y="1628792"/>
              <a:ext cx="86245" cy="351627"/>
              <a:chOff x="2326477" y="169073"/>
              <a:chExt cx="86245" cy="351627"/>
            </a:xfrm>
          </p:grpSpPr>
          <p:cxnSp>
            <p:nvCxnSpPr>
              <p:cNvPr id="66" name="Straight Connector 6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a:off x="2324425" y="2115365"/>
              <a:ext cx="86245" cy="351627"/>
              <a:chOff x="2326477" y="169073"/>
              <a:chExt cx="86245" cy="351627"/>
            </a:xfrm>
          </p:grpSpPr>
          <p:cxnSp>
            <p:nvCxnSpPr>
              <p:cNvPr id="76" name="Straight Connector 7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84"/>
            <p:cNvGrpSpPr/>
            <p:nvPr/>
          </p:nvGrpSpPr>
          <p:grpSpPr>
            <a:xfrm>
              <a:off x="2323912" y="2601938"/>
              <a:ext cx="86245" cy="351627"/>
              <a:chOff x="2326477" y="169073"/>
              <a:chExt cx="86245" cy="351627"/>
            </a:xfrm>
          </p:grpSpPr>
          <p:cxnSp>
            <p:nvCxnSpPr>
              <p:cNvPr id="86" name="Straight Connector 8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94"/>
            <p:cNvGrpSpPr/>
            <p:nvPr/>
          </p:nvGrpSpPr>
          <p:grpSpPr>
            <a:xfrm>
              <a:off x="2325964" y="3079760"/>
              <a:ext cx="86245" cy="351627"/>
              <a:chOff x="2326477" y="169073"/>
              <a:chExt cx="86245" cy="351627"/>
            </a:xfrm>
          </p:grpSpPr>
          <p:cxnSp>
            <p:nvCxnSpPr>
              <p:cNvPr id="96" name="Straight Connector 9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04"/>
            <p:cNvGrpSpPr/>
            <p:nvPr/>
          </p:nvGrpSpPr>
          <p:grpSpPr>
            <a:xfrm>
              <a:off x="2328016" y="3564725"/>
              <a:ext cx="86245" cy="351627"/>
              <a:chOff x="2326477" y="169073"/>
              <a:chExt cx="86245" cy="351627"/>
            </a:xfrm>
          </p:grpSpPr>
          <p:cxnSp>
            <p:nvCxnSpPr>
              <p:cNvPr id="106" name="Straight Connector 10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14"/>
            <p:cNvGrpSpPr/>
            <p:nvPr/>
          </p:nvGrpSpPr>
          <p:grpSpPr>
            <a:xfrm>
              <a:off x="2330068" y="4049690"/>
              <a:ext cx="86245" cy="351627"/>
              <a:chOff x="2326477" y="169073"/>
              <a:chExt cx="86245" cy="351627"/>
            </a:xfrm>
          </p:grpSpPr>
          <p:cxnSp>
            <p:nvCxnSpPr>
              <p:cNvPr id="116" name="Straight Connector 11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25" name="Straight Connector 124"/>
          <p:cNvCxnSpPr/>
          <p:nvPr/>
        </p:nvCxnSpPr>
        <p:spPr>
          <a:xfrm>
            <a:off x="2333740" y="4530267"/>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015648" y="458070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088924" y="4575764"/>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164477"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6235722"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7301843"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159"/>
          <p:cNvGrpSpPr/>
          <p:nvPr/>
        </p:nvGrpSpPr>
        <p:grpSpPr>
          <a:xfrm>
            <a:off x="1295400" y="30708"/>
            <a:ext cx="1066800" cy="4629777"/>
            <a:chOff x="1295400" y="30708"/>
            <a:chExt cx="1066800" cy="4629777"/>
          </a:xfrm>
        </p:grpSpPr>
        <p:sp>
          <p:nvSpPr>
            <p:cNvPr id="22" name="TextBox 21"/>
            <p:cNvSpPr txBox="1"/>
            <p:nvPr/>
          </p:nvSpPr>
          <p:spPr>
            <a:xfrm rot="16200000">
              <a:off x="132893" y="2374357"/>
              <a:ext cx="2837796" cy="338554"/>
            </a:xfrm>
            <a:prstGeom prst="rect">
              <a:avLst/>
            </a:prstGeom>
            <a:noFill/>
          </p:spPr>
          <p:txBody>
            <a:bodyPr wrap="square" rtlCol="0">
              <a:spAutoFit/>
            </a:bodyPr>
            <a:lstStyle/>
            <a:p>
              <a:r>
                <a:rPr lang="en-US" sz="1600" dirty="0" smtClean="0">
                  <a:solidFill>
                    <a:schemeClr val="bg1"/>
                  </a:solidFill>
                  <a:latin typeface="BankGothic Md BT" pitchFamily="34" charset="0"/>
                </a:rPr>
                <a:t>Performance  (</a:t>
              </a:r>
              <a:r>
                <a:rPr lang="en-US" sz="1600" dirty="0" err="1" smtClean="0">
                  <a:solidFill>
                    <a:schemeClr val="bg1"/>
                  </a:solidFill>
                  <a:latin typeface="BankGothic Md BT" pitchFamily="34" charset="0"/>
                </a:rPr>
                <a:t>TFlops</a:t>
              </a:r>
              <a:r>
                <a:rPr lang="en-US" sz="1600" dirty="0" smtClean="0">
                  <a:solidFill>
                    <a:schemeClr val="bg1"/>
                  </a:solidFill>
                  <a:latin typeface="BankGothic Md BT" pitchFamily="34" charset="0"/>
                </a:rPr>
                <a:t>)</a:t>
              </a:r>
              <a:endParaRPr lang="en-US" sz="1600" dirty="0">
                <a:solidFill>
                  <a:schemeClr val="bg1"/>
                </a:solidFill>
                <a:latin typeface="BankGothic Md BT" pitchFamily="34" charset="0"/>
              </a:endParaRPr>
            </a:p>
          </p:txBody>
        </p:sp>
        <p:sp>
          <p:nvSpPr>
            <p:cNvPr id="132" name="TextBox 131"/>
            <p:cNvSpPr txBox="1"/>
            <p:nvPr/>
          </p:nvSpPr>
          <p:spPr>
            <a:xfrm>
              <a:off x="1295400" y="3070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100000</a:t>
              </a:r>
              <a:endParaRPr lang="en-US" sz="1200" dirty="0">
                <a:solidFill>
                  <a:schemeClr val="bg1"/>
                </a:solidFill>
                <a:latin typeface="BankGothic Md BT" pitchFamily="34" charset="0"/>
              </a:endParaRPr>
            </a:p>
          </p:txBody>
        </p:sp>
        <p:sp>
          <p:nvSpPr>
            <p:cNvPr id="133" name="TextBox 132"/>
            <p:cNvSpPr txBox="1"/>
            <p:nvPr/>
          </p:nvSpPr>
          <p:spPr>
            <a:xfrm>
              <a:off x="1295400" y="51435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a:t>
              </a:r>
              <a:endParaRPr lang="en-US" sz="1200" dirty="0">
                <a:solidFill>
                  <a:schemeClr val="bg1"/>
                </a:solidFill>
                <a:latin typeface="BankGothic Md BT" pitchFamily="34" charset="0"/>
              </a:endParaRPr>
            </a:p>
          </p:txBody>
        </p:sp>
        <p:sp>
          <p:nvSpPr>
            <p:cNvPr id="134" name="TextBox 133"/>
            <p:cNvSpPr txBox="1"/>
            <p:nvPr/>
          </p:nvSpPr>
          <p:spPr>
            <a:xfrm>
              <a:off x="1295400" y="99799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a:t>
              </a:r>
              <a:endParaRPr lang="en-US" sz="1200" dirty="0">
                <a:solidFill>
                  <a:schemeClr val="bg1"/>
                </a:solidFill>
                <a:latin typeface="BankGothic Md BT" pitchFamily="34" charset="0"/>
              </a:endParaRPr>
            </a:p>
          </p:txBody>
        </p:sp>
        <p:sp>
          <p:nvSpPr>
            <p:cNvPr id="135" name="TextBox 134"/>
            <p:cNvSpPr txBox="1"/>
            <p:nvPr/>
          </p:nvSpPr>
          <p:spPr>
            <a:xfrm>
              <a:off x="1295400" y="148163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a:t>
              </a:r>
              <a:endParaRPr lang="en-US" sz="1200" dirty="0">
                <a:solidFill>
                  <a:schemeClr val="bg1"/>
                </a:solidFill>
                <a:latin typeface="BankGothic Md BT" pitchFamily="34" charset="0"/>
              </a:endParaRPr>
            </a:p>
          </p:txBody>
        </p:sp>
        <p:sp>
          <p:nvSpPr>
            <p:cNvPr id="136" name="TextBox 135"/>
            <p:cNvSpPr txBox="1"/>
            <p:nvPr/>
          </p:nvSpPr>
          <p:spPr>
            <a:xfrm>
              <a:off x="1295400" y="196527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a:t>
              </a:r>
              <a:endParaRPr lang="en-US" sz="1200" dirty="0">
                <a:solidFill>
                  <a:schemeClr val="bg1"/>
                </a:solidFill>
                <a:latin typeface="BankGothic Md BT" pitchFamily="34" charset="0"/>
              </a:endParaRPr>
            </a:p>
          </p:txBody>
        </p:sp>
        <p:sp>
          <p:nvSpPr>
            <p:cNvPr id="137" name="TextBox 136"/>
            <p:cNvSpPr txBox="1"/>
            <p:nvPr/>
          </p:nvSpPr>
          <p:spPr>
            <a:xfrm>
              <a:off x="1295400" y="244891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a:t>
              </a:r>
              <a:endParaRPr lang="en-US" sz="1200" dirty="0">
                <a:solidFill>
                  <a:schemeClr val="bg1"/>
                </a:solidFill>
                <a:latin typeface="BankGothic Md BT" pitchFamily="34" charset="0"/>
              </a:endParaRPr>
            </a:p>
          </p:txBody>
        </p:sp>
        <p:sp>
          <p:nvSpPr>
            <p:cNvPr id="138" name="TextBox 137"/>
            <p:cNvSpPr txBox="1"/>
            <p:nvPr/>
          </p:nvSpPr>
          <p:spPr>
            <a:xfrm>
              <a:off x="1295400" y="293256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0.1</a:t>
              </a:r>
              <a:endParaRPr lang="en-US" sz="1200" dirty="0">
                <a:solidFill>
                  <a:schemeClr val="bg1"/>
                </a:solidFill>
                <a:latin typeface="BankGothic Md BT" pitchFamily="34" charset="0"/>
              </a:endParaRPr>
            </a:p>
          </p:txBody>
        </p:sp>
        <p:sp>
          <p:nvSpPr>
            <p:cNvPr id="139" name="TextBox 138"/>
            <p:cNvSpPr txBox="1"/>
            <p:nvPr/>
          </p:nvSpPr>
          <p:spPr>
            <a:xfrm>
              <a:off x="1295400" y="341620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0.01</a:t>
              </a:r>
              <a:endParaRPr lang="en-US" sz="1200" dirty="0">
                <a:solidFill>
                  <a:schemeClr val="bg1"/>
                </a:solidFill>
                <a:latin typeface="BankGothic Md BT" pitchFamily="34" charset="0"/>
              </a:endParaRPr>
            </a:p>
          </p:txBody>
        </p:sp>
        <p:sp>
          <p:nvSpPr>
            <p:cNvPr id="140" name="TextBox 139"/>
            <p:cNvSpPr txBox="1"/>
            <p:nvPr/>
          </p:nvSpPr>
          <p:spPr>
            <a:xfrm>
              <a:off x="1295400" y="389984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1E-3</a:t>
              </a:r>
              <a:endParaRPr lang="en-US" sz="1200" dirty="0">
                <a:solidFill>
                  <a:schemeClr val="bg1"/>
                </a:solidFill>
                <a:latin typeface="BankGothic Md BT" pitchFamily="34" charset="0"/>
              </a:endParaRPr>
            </a:p>
          </p:txBody>
        </p:sp>
        <p:sp>
          <p:nvSpPr>
            <p:cNvPr id="141" name="TextBox 140"/>
            <p:cNvSpPr txBox="1"/>
            <p:nvPr/>
          </p:nvSpPr>
          <p:spPr>
            <a:xfrm>
              <a:off x="1295400" y="438348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1E-4</a:t>
              </a:r>
              <a:endParaRPr lang="en-US" sz="1200" dirty="0">
                <a:solidFill>
                  <a:schemeClr val="bg1"/>
                </a:solidFill>
                <a:latin typeface="BankGothic Md BT" pitchFamily="34" charset="0"/>
              </a:endParaRPr>
            </a:p>
          </p:txBody>
        </p:sp>
      </p:grpSp>
      <p:grpSp>
        <p:nvGrpSpPr>
          <p:cNvPr id="16" name="Group 160"/>
          <p:cNvGrpSpPr/>
          <p:nvPr/>
        </p:nvGrpSpPr>
        <p:grpSpPr>
          <a:xfrm>
            <a:off x="2667000" y="4584482"/>
            <a:ext cx="5029200" cy="559018"/>
            <a:chOff x="2667000" y="4584482"/>
            <a:chExt cx="5029200" cy="559018"/>
          </a:xfrm>
        </p:grpSpPr>
        <p:sp>
          <p:nvSpPr>
            <p:cNvPr id="23" name="TextBox 22"/>
            <p:cNvSpPr txBox="1"/>
            <p:nvPr/>
          </p:nvSpPr>
          <p:spPr>
            <a:xfrm>
              <a:off x="4572000" y="4804946"/>
              <a:ext cx="852408" cy="338554"/>
            </a:xfrm>
            <a:prstGeom prst="rect">
              <a:avLst/>
            </a:prstGeom>
            <a:noFill/>
          </p:spPr>
          <p:txBody>
            <a:bodyPr wrap="square" rtlCol="0">
              <a:spAutoFit/>
            </a:bodyPr>
            <a:lstStyle/>
            <a:p>
              <a:r>
                <a:rPr lang="en-US" sz="1600" dirty="0" smtClean="0">
                  <a:solidFill>
                    <a:schemeClr val="bg1"/>
                  </a:solidFill>
                  <a:latin typeface="BankGothic Md BT" pitchFamily="34" charset="0"/>
                </a:rPr>
                <a:t>Year</a:t>
              </a:r>
              <a:endParaRPr lang="en-US" dirty="0">
                <a:solidFill>
                  <a:schemeClr val="bg1"/>
                </a:solidFill>
                <a:latin typeface="BankGothic Md BT" pitchFamily="34" charset="0"/>
              </a:endParaRPr>
            </a:p>
          </p:txBody>
        </p:sp>
        <p:sp>
          <p:nvSpPr>
            <p:cNvPr id="147" name="TextBox 146"/>
            <p:cNvSpPr txBox="1"/>
            <p:nvPr/>
          </p:nvSpPr>
          <p:spPr>
            <a:xfrm>
              <a:off x="2667000" y="4584482"/>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1995</a:t>
              </a:r>
              <a:endParaRPr lang="en-US" sz="1400" dirty="0">
                <a:solidFill>
                  <a:schemeClr val="bg1"/>
                </a:solidFill>
                <a:latin typeface="BankGothic Md BT" pitchFamily="34" charset="0"/>
              </a:endParaRPr>
            </a:p>
          </p:txBody>
        </p:sp>
        <p:sp>
          <p:nvSpPr>
            <p:cNvPr id="148" name="TextBox 147"/>
            <p:cNvSpPr txBox="1"/>
            <p:nvPr/>
          </p:nvSpPr>
          <p:spPr>
            <a:xfrm>
              <a:off x="3733800" y="4586758"/>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2000</a:t>
              </a:r>
              <a:endParaRPr lang="en-US" sz="1400" dirty="0">
                <a:solidFill>
                  <a:schemeClr val="bg1"/>
                </a:solidFill>
                <a:latin typeface="BankGothic Md BT" pitchFamily="34" charset="0"/>
              </a:endParaRPr>
            </a:p>
          </p:txBody>
        </p:sp>
        <p:sp>
          <p:nvSpPr>
            <p:cNvPr id="149" name="TextBox 148"/>
            <p:cNvSpPr txBox="1"/>
            <p:nvPr/>
          </p:nvSpPr>
          <p:spPr>
            <a:xfrm>
              <a:off x="4800600" y="4589034"/>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2005</a:t>
              </a:r>
              <a:endParaRPr lang="en-US" sz="1400" dirty="0">
                <a:solidFill>
                  <a:schemeClr val="bg1"/>
                </a:solidFill>
                <a:latin typeface="BankGothic Md BT" pitchFamily="34" charset="0"/>
              </a:endParaRPr>
            </a:p>
          </p:txBody>
        </p:sp>
        <p:sp>
          <p:nvSpPr>
            <p:cNvPr id="150" name="TextBox 149"/>
            <p:cNvSpPr txBox="1"/>
            <p:nvPr/>
          </p:nvSpPr>
          <p:spPr>
            <a:xfrm>
              <a:off x="5867400" y="4591310"/>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2010</a:t>
              </a:r>
              <a:endParaRPr lang="en-US" sz="1400" dirty="0">
                <a:solidFill>
                  <a:schemeClr val="bg1"/>
                </a:solidFill>
                <a:latin typeface="BankGothic Md BT" pitchFamily="34" charset="0"/>
              </a:endParaRPr>
            </a:p>
          </p:txBody>
        </p:sp>
        <p:sp>
          <p:nvSpPr>
            <p:cNvPr id="151" name="TextBox 150"/>
            <p:cNvSpPr txBox="1"/>
            <p:nvPr/>
          </p:nvSpPr>
          <p:spPr>
            <a:xfrm>
              <a:off x="6934200" y="4593586"/>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2015</a:t>
              </a:r>
              <a:endParaRPr lang="en-US" sz="1400" dirty="0">
                <a:solidFill>
                  <a:schemeClr val="bg1"/>
                </a:solidFill>
                <a:latin typeface="BankGothic Md BT" pitchFamily="34" charset="0"/>
              </a:endParaRPr>
            </a:p>
          </p:txBody>
        </p:sp>
      </p:grpSp>
      <p:sp>
        <p:nvSpPr>
          <p:cNvPr id="154" name="Rounded Rectangle 153"/>
          <p:cNvSpPr/>
          <p:nvPr/>
        </p:nvSpPr>
        <p:spPr>
          <a:xfrm rot="3420000">
            <a:off x="4825872" y="-1148369"/>
            <a:ext cx="45720" cy="585216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3420000">
            <a:off x="5074027" y="-565454"/>
            <a:ext cx="45720" cy="640080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a:spLocks noChangeAspect="1"/>
          </p:cNvSpPr>
          <p:nvPr/>
        </p:nvSpPr>
        <p:spPr>
          <a:xfrm>
            <a:off x="5790090" y="1420867"/>
            <a:ext cx="129540" cy="129540"/>
          </a:xfrm>
          <a:prstGeom prst="rect">
            <a:avLst/>
          </a:prstGeom>
          <a:solidFill>
            <a:schemeClr val="tx1">
              <a:lumMod val="75000"/>
              <a:lumOff val="2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a:spLocks noChangeAspect="1"/>
          </p:cNvSpPr>
          <p:nvPr/>
        </p:nvSpPr>
        <p:spPr>
          <a:xfrm>
            <a:off x="5796484" y="1652097"/>
            <a:ext cx="129540" cy="129540"/>
          </a:xfrm>
          <a:prstGeom prst="rect">
            <a:avLst/>
          </a:prstGeom>
          <a:solidFill>
            <a:schemeClr val="bg1">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65"/>
          <p:cNvGrpSpPr/>
          <p:nvPr/>
        </p:nvGrpSpPr>
        <p:grpSpPr>
          <a:xfrm>
            <a:off x="3261466" y="4522498"/>
            <a:ext cx="624734" cy="50771"/>
            <a:chOff x="3261466" y="4522498"/>
            <a:chExt cx="624734" cy="50771"/>
          </a:xfrm>
        </p:grpSpPr>
        <p:cxnSp>
          <p:nvCxnSpPr>
            <p:cNvPr id="143" name="Straight Connector 14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66"/>
          <p:cNvGrpSpPr/>
          <p:nvPr/>
        </p:nvGrpSpPr>
        <p:grpSpPr>
          <a:xfrm>
            <a:off x="4341812" y="4522439"/>
            <a:ext cx="624734" cy="50771"/>
            <a:chOff x="3261466" y="4520776"/>
            <a:chExt cx="624734" cy="50771"/>
          </a:xfrm>
        </p:grpSpPr>
        <p:cxnSp>
          <p:nvCxnSpPr>
            <p:cNvPr id="168" name="Straight Connector 16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459530" y="4542842"/>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176"/>
          <p:cNvGrpSpPr/>
          <p:nvPr/>
        </p:nvGrpSpPr>
        <p:grpSpPr>
          <a:xfrm>
            <a:off x="5437401" y="4522498"/>
            <a:ext cx="624734" cy="50771"/>
            <a:chOff x="3261466" y="4522498"/>
            <a:chExt cx="624734" cy="50771"/>
          </a:xfrm>
        </p:grpSpPr>
        <p:cxnSp>
          <p:nvCxnSpPr>
            <p:cNvPr id="178" name="Straight Connector 17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181"/>
          <p:cNvGrpSpPr/>
          <p:nvPr/>
        </p:nvGrpSpPr>
        <p:grpSpPr>
          <a:xfrm>
            <a:off x="2451946" y="4522498"/>
            <a:ext cx="404604" cy="50771"/>
            <a:chOff x="3481596" y="4522498"/>
            <a:chExt cx="404604" cy="50771"/>
          </a:xfrm>
        </p:grpSpPr>
        <p:cxnSp>
          <p:nvCxnSpPr>
            <p:cNvPr id="184" name="Straight Connector 18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186"/>
          <p:cNvGrpSpPr/>
          <p:nvPr/>
        </p:nvGrpSpPr>
        <p:grpSpPr>
          <a:xfrm>
            <a:off x="6502395" y="4522414"/>
            <a:ext cx="624734" cy="50886"/>
            <a:chOff x="3261466" y="4525827"/>
            <a:chExt cx="624734" cy="50886"/>
          </a:xfrm>
        </p:grpSpPr>
        <p:cxnSp>
          <p:nvCxnSpPr>
            <p:cNvPr id="188" name="Straight Connector 18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3652568" y="4551337"/>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3862546" y="4553059"/>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191"/>
          <p:cNvGrpSpPr/>
          <p:nvPr/>
        </p:nvGrpSpPr>
        <p:grpSpPr>
          <a:xfrm>
            <a:off x="7555758" y="4515641"/>
            <a:ext cx="221718" cy="47442"/>
            <a:chOff x="3261466" y="4525827"/>
            <a:chExt cx="221718" cy="47442"/>
          </a:xfrm>
        </p:grpSpPr>
        <p:cxnSp>
          <p:nvCxnSpPr>
            <p:cNvPr id="193" name="Straight Connector 19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5" name="Oval 174"/>
          <p:cNvSpPr>
            <a:spLocks noChangeAspect="1"/>
          </p:cNvSpPr>
          <p:nvPr/>
        </p:nvSpPr>
        <p:spPr>
          <a:xfrm>
            <a:off x="7319572" y="2266950"/>
            <a:ext cx="71828" cy="71828"/>
          </a:xfrm>
          <a:prstGeom prst="ellipse">
            <a:avLst/>
          </a:pr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rot="19591128">
            <a:off x="2456230" y="2598926"/>
            <a:ext cx="3333108" cy="276999"/>
          </a:xfrm>
          <a:prstGeom prst="rect">
            <a:avLst/>
          </a:prstGeom>
          <a:noFill/>
        </p:spPr>
        <p:txBody>
          <a:bodyPr wrap="square" rtlCol="0">
            <a:spAutoFit/>
          </a:bodyPr>
          <a:lstStyle/>
          <a:p>
            <a:r>
              <a:rPr lang="en-US" sz="1200" spc="300" dirty="0" smtClean="0">
                <a:solidFill>
                  <a:srgbClr val="CC9900"/>
                </a:solidFill>
                <a:latin typeface="BankGothic Md BT" pitchFamily="34" charset="0"/>
              </a:rPr>
              <a:t>TOP 500 Supercomputers</a:t>
            </a:r>
            <a:endParaRPr lang="en-US" sz="1200" spc="300" dirty="0">
              <a:solidFill>
                <a:srgbClr val="CC9900"/>
              </a:solidFill>
              <a:latin typeface="BankGothic Md BT" pitchFamily="34" charset="0"/>
            </a:endParaRPr>
          </a:p>
        </p:txBody>
      </p:sp>
      <p:sp>
        <p:nvSpPr>
          <p:cNvPr id="176" name="Freeform 175"/>
          <p:cNvSpPr/>
          <p:nvPr/>
        </p:nvSpPr>
        <p:spPr>
          <a:xfrm rot="5400000">
            <a:off x="5538046" y="2604768"/>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5242560" y="2920576"/>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5166357" y="2891793"/>
            <a:ext cx="91453" cy="91453"/>
          </a:xfrm>
          <a:prstGeom prst="ellipse">
            <a:avLst/>
          </a:prstGeom>
          <a:solidFill>
            <a:srgbClr val="005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5833532" y="2280496"/>
            <a:ext cx="150876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descr="Picture5.png"/>
          <p:cNvPicPr>
            <a:picLocks noChangeAspect="1"/>
          </p:cNvPicPr>
          <p:nvPr/>
        </p:nvPicPr>
        <p:blipFill>
          <a:blip r:embed="rId2"/>
          <a:stretch>
            <a:fillRect/>
          </a:stretch>
        </p:blipFill>
        <p:spPr>
          <a:xfrm>
            <a:off x="6250359" y="985683"/>
            <a:ext cx="1109380" cy="999661"/>
          </a:xfrm>
          <a:prstGeom prst="rect">
            <a:avLst/>
          </a:prstGeom>
        </p:spPr>
      </p:pic>
      <p:sp>
        <p:nvSpPr>
          <p:cNvPr id="187" name="Oval 186"/>
          <p:cNvSpPr>
            <a:spLocks noChangeAspect="1"/>
          </p:cNvSpPr>
          <p:nvPr/>
        </p:nvSpPr>
        <p:spPr>
          <a:xfrm>
            <a:off x="7319572" y="971550"/>
            <a:ext cx="71828" cy="71828"/>
          </a:xfrm>
          <a:prstGeom prst="ellipse">
            <a:avLst/>
          </a:prstGeom>
          <a:solidFill>
            <a:schemeClr val="tx2"/>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6234854" y="1925642"/>
            <a:ext cx="91453" cy="91453"/>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flipV="1">
            <a:off x="2438400" y="717374"/>
            <a:ext cx="5334000" cy="350520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55"/>
          <p:cNvGrpSpPr/>
          <p:nvPr/>
        </p:nvGrpSpPr>
        <p:grpSpPr>
          <a:xfrm>
            <a:off x="2364581" y="171450"/>
            <a:ext cx="5422180" cy="4361688"/>
            <a:chOff x="2364581" y="171450"/>
            <a:chExt cx="5422180" cy="4361688"/>
          </a:xfrm>
        </p:grpSpPr>
        <p:sp>
          <p:nvSpPr>
            <p:cNvPr id="15" name="Rectangle 14"/>
            <p:cNvSpPr/>
            <p:nvPr/>
          </p:nvSpPr>
          <p:spPr>
            <a:xfrm>
              <a:off x="2407920" y="171450"/>
              <a:ext cx="5364480" cy="43616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880126" y="2346159"/>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54687" y="2344534"/>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27709" y="2350195"/>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098479" y="2344276"/>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00945" y="66516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93196" y="1147197"/>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85447" y="1626354"/>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77698" y="211503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7698" y="260194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72330" y="308408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4581" y="3568610"/>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5447" y="4050433"/>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161"/>
          <p:cNvGrpSpPr/>
          <p:nvPr/>
        </p:nvGrpSpPr>
        <p:grpSpPr>
          <a:xfrm>
            <a:off x="2320176" y="168038"/>
            <a:ext cx="96137" cy="4233279"/>
            <a:chOff x="2320176" y="168038"/>
            <a:chExt cx="96137" cy="4233279"/>
          </a:xfrm>
        </p:grpSpPr>
        <p:grpSp>
          <p:nvGrpSpPr>
            <p:cNvPr id="4" name="Group 152"/>
            <p:cNvGrpSpPr/>
            <p:nvPr/>
          </p:nvGrpSpPr>
          <p:grpSpPr>
            <a:xfrm>
              <a:off x="2333008" y="168038"/>
              <a:ext cx="79714" cy="352662"/>
              <a:chOff x="2333008" y="168038"/>
              <a:chExt cx="79714" cy="352662"/>
            </a:xfrm>
          </p:grpSpPr>
          <p:cxnSp>
            <p:nvCxnSpPr>
              <p:cNvPr id="34" name="Straight Connector 33"/>
              <p:cNvCxnSpPr/>
              <p:nvPr/>
            </p:nvCxnSpPr>
            <p:spPr>
              <a:xfrm>
                <a:off x="2333008" y="16803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4"/>
            <p:cNvGrpSpPr/>
            <p:nvPr/>
          </p:nvGrpSpPr>
          <p:grpSpPr>
            <a:xfrm>
              <a:off x="2325964" y="660420"/>
              <a:ext cx="86245" cy="351627"/>
              <a:chOff x="2326477" y="169073"/>
              <a:chExt cx="86245" cy="351627"/>
            </a:xfrm>
          </p:grpSpPr>
          <p:cxnSp>
            <p:nvCxnSpPr>
              <p:cNvPr id="46" name="Straight Connector 4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4"/>
            <p:cNvGrpSpPr/>
            <p:nvPr/>
          </p:nvGrpSpPr>
          <p:grpSpPr>
            <a:xfrm>
              <a:off x="2323070" y="1146993"/>
              <a:ext cx="86245" cy="351627"/>
              <a:chOff x="2326477" y="169073"/>
              <a:chExt cx="86245" cy="351627"/>
            </a:xfrm>
          </p:grpSpPr>
          <p:cxnSp>
            <p:nvCxnSpPr>
              <p:cNvPr id="56" name="Straight Connector 5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4"/>
            <p:cNvGrpSpPr/>
            <p:nvPr/>
          </p:nvGrpSpPr>
          <p:grpSpPr>
            <a:xfrm>
              <a:off x="2320176" y="1628792"/>
              <a:ext cx="86245" cy="351627"/>
              <a:chOff x="2326477" y="169073"/>
              <a:chExt cx="86245" cy="351627"/>
            </a:xfrm>
          </p:grpSpPr>
          <p:cxnSp>
            <p:nvCxnSpPr>
              <p:cNvPr id="66" name="Straight Connector 6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a:off x="2324425" y="2115365"/>
              <a:ext cx="86245" cy="351627"/>
              <a:chOff x="2326477" y="169073"/>
              <a:chExt cx="86245" cy="351627"/>
            </a:xfrm>
          </p:grpSpPr>
          <p:cxnSp>
            <p:nvCxnSpPr>
              <p:cNvPr id="76" name="Straight Connector 7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84"/>
            <p:cNvGrpSpPr/>
            <p:nvPr/>
          </p:nvGrpSpPr>
          <p:grpSpPr>
            <a:xfrm>
              <a:off x="2323912" y="2601938"/>
              <a:ext cx="86245" cy="351627"/>
              <a:chOff x="2326477" y="169073"/>
              <a:chExt cx="86245" cy="351627"/>
            </a:xfrm>
          </p:grpSpPr>
          <p:cxnSp>
            <p:nvCxnSpPr>
              <p:cNvPr id="86" name="Straight Connector 8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94"/>
            <p:cNvGrpSpPr/>
            <p:nvPr/>
          </p:nvGrpSpPr>
          <p:grpSpPr>
            <a:xfrm>
              <a:off x="2325964" y="3079760"/>
              <a:ext cx="86245" cy="351627"/>
              <a:chOff x="2326477" y="169073"/>
              <a:chExt cx="86245" cy="351627"/>
            </a:xfrm>
          </p:grpSpPr>
          <p:cxnSp>
            <p:nvCxnSpPr>
              <p:cNvPr id="96" name="Straight Connector 9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04"/>
            <p:cNvGrpSpPr/>
            <p:nvPr/>
          </p:nvGrpSpPr>
          <p:grpSpPr>
            <a:xfrm>
              <a:off x="2328016" y="3564725"/>
              <a:ext cx="86245" cy="351627"/>
              <a:chOff x="2326477" y="169073"/>
              <a:chExt cx="86245" cy="351627"/>
            </a:xfrm>
          </p:grpSpPr>
          <p:cxnSp>
            <p:nvCxnSpPr>
              <p:cNvPr id="106" name="Straight Connector 10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14"/>
            <p:cNvGrpSpPr/>
            <p:nvPr/>
          </p:nvGrpSpPr>
          <p:grpSpPr>
            <a:xfrm>
              <a:off x="2330068" y="4049690"/>
              <a:ext cx="86245" cy="351627"/>
              <a:chOff x="2326477" y="169073"/>
              <a:chExt cx="86245" cy="351627"/>
            </a:xfrm>
          </p:grpSpPr>
          <p:cxnSp>
            <p:nvCxnSpPr>
              <p:cNvPr id="116" name="Straight Connector 11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25" name="Straight Connector 124"/>
          <p:cNvCxnSpPr/>
          <p:nvPr/>
        </p:nvCxnSpPr>
        <p:spPr>
          <a:xfrm>
            <a:off x="2333740" y="4530267"/>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015648" y="458070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088924" y="4575764"/>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164477"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6235722"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7301843"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159"/>
          <p:cNvGrpSpPr/>
          <p:nvPr/>
        </p:nvGrpSpPr>
        <p:grpSpPr>
          <a:xfrm>
            <a:off x="1295400" y="30708"/>
            <a:ext cx="1066800" cy="4629777"/>
            <a:chOff x="1295400" y="30708"/>
            <a:chExt cx="1066800" cy="4629777"/>
          </a:xfrm>
        </p:grpSpPr>
        <p:sp>
          <p:nvSpPr>
            <p:cNvPr id="22" name="TextBox 21"/>
            <p:cNvSpPr txBox="1"/>
            <p:nvPr/>
          </p:nvSpPr>
          <p:spPr>
            <a:xfrm rot="16200000">
              <a:off x="132893" y="2374357"/>
              <a:ext cx="2837796" cy="338554"/>
            </a:xfrm>
            <a:prstGeom prst="rect">
              <a:avLst/>
            </a:prstGeom>
            <a:noFill/>
          </p:spPr>
          <p:txBody>
            <a:bodyPr wrap="square" rtlCol="0">
              <a:spAutoFit/>
            </a:bodyPr>
            <a:lstStyle/>
            <a:p>
              <a:r>
                <a:rPr lang="en-US" sz="1600" dirty="0" smtClean="0">
                  <a:solidFill>
                    <a:schemeClr val="bg1"/>
                  </a:solidFill>
                  <a:latin typeface="BankGothic Md BT" pitchFamily="34" charset="0"/>
                </a:rPr>
                <a:t>Performance  (</a:t>
              </a:r>
              <a:r>
                <a:rPr lang="en-US" sz="1600" dirty="0" err="1" smtClean="0">
                  <a:solidFill>
                    <a:schemeClr val="bg1"/>
                  </a:solidFill>
                  <a:latin typeface="BankGothic Md BT" pitchFamily="34" charset="0"/>
                </a:rPr>
                <a:t>TFlops</a:t>
              </a:r>
              <a:r>
                <a:rPr lang="en-US" sz="1600" dirty="0" smtClean="0">
                  <a:solidFill>
                    <a:schemeClr val="bg1"/>
                  </a:solidFill>
                  <a:latin typeface="BankGothic Md BT" pitchFamily="34" charset="0"/>
                </a:rPr>
                <a:t>)</a:t>
              </a:r>
              <a:endParaRPr lang="en-US" sz="1600" dirty="0">
                <a:solidFill>
                  <a:schemeClr val="bg1"/>
                </a:solidFill>
                <a:latin typeface="BankGothic Md BT" pitchFamily="34" charset="0"/>
              </a:endParaRPr>
            </a:p>
          </p:txBody>
        </p:sp>
        <p:sp>
          <p:nvSpPr>
            <p:cNvPr id="132" name="TextBox 131"/>
            <p:cNvSpPr txBox="1"/>
            <p:nvPr/>
          </p:nvSpPr>
          <p:spPr>
            <a:xfrm>
              <a:off x="1295400" y="3070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100000</a:t>
              </a:r>
              <a:endParaRPr lang="en-US" sz="1200" dirty="0">
                <a:solidFill>
                  <a:schemeClr val="bg1"/>
                </a:solidFill>
                <a:latin typeface="BankGothic Md BT" pitchFamily="34" charset="0"/>
              </a:endParaRPr>
            </a:p>
          </p:txBody>
        </p:sp>
        <p:sp>
          <p:nvSpPr>
            <p:cNvPr id="133" name="TextBox 132"/>
            <p:cNvSpPr txBox="1"/>
            <p:nvPr/>
          </p:nvSpPr>
          <p:spPr>
            <a:xfrm>
              <a:off x="1295400" y="51435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a:t>
              </a:r>
              <a:endParaRPr lang="en-US" sz="1200" dirty="0">
                <a:solidFill>
                  <a:schemeClr val="bg1"/>
                </a:solidFill>
                <a:latin typeface="BankGothic Md BT" pitchFamily="34" charset="0"/>
              </a:endParaRPr>
            </a:p>
          </p:txBody>
        </p:sp>
        <p:sp>
          <p:nvSpPr>
            <p:cNvPr id="134" name="TextBox 133"/>
            <p:cNvSpPr txBox="1"/>
            <p:nvPr/>
          </p:nvSpPr>
          <p:spPr>
            <a:xfrm>
              <a:off x="1295400" y="99799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a:t>
              </a:r>
              <a:endParaRPr lang="en-US" sz="1200" dirty="0">
                <a:solidFill>
                  <a:schemeClr val="bg1"/>
                </a:solidFill>
                <a:latin typeface="BankGothic Md BT" pitchFamily="34" charset="0"/>
              </a:endParaRPr>
            </a:p>
          </p:txBody>
        </p:sp>
        <p:sp>
          <p:nvSpPr>
            <p:cNvPr id="135" name="TextBox 134"/>
            <p:cNvSpPr txBox="1"/>
            <p:nvPr/>
          </p:nvSpPr>
          <p:spPr>
            <a:xfrm>
              <a:off x="1295400" y="148163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a:t>
              </a:r>
              <a:endParaRPr lang="en-US" sz="1200" dirty="0">
                <a:solidFill>
                  <a:schemeClr val="bg1"/>
                </a:solidFill>
                <a:latin typeface="BankGothic Md BT" pitchFamily="34" charset="0"/>
              </a:endParaRPr>
            </a:p>
          </p:txBody>
        </p:sp>
        <p:sp>
          <p:nvSpPr>
            <p:cNvPr id="136" name="TextBox 135"/>
            <p:cNvSpPr txBox="1"/>
            <p:nvPr/>
          </p:nvSpPr>
          <p:spPr>
            <a:xfrm>
              <a:off x="1295400" y="196527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a:t>
              </a:r>
              <a:endParaRPr lang="en-US" sz="1200" dirty="0">
                <a:solidFill>
                  <a:schemeClr val="bg1"/>
                </a:solidFill>
                <a:latin typeface="BankGothic Md BT" pitchFamily="34" charset="0"/>
              </a:endParaRPr>
            </a:p>
          </p:txBody>
        </p:sp>
        <p:sp>
          <p:nvSpPr>
            <p:cNvPr id="137" name="TextBox 136"/>
            <p:cNvSpPr txBox="1"/>
            <p:nvPr/>
          </p:nvSpPr>
          <p:spPr>
            <a:xfrm>
              <a:off x="1295400" y="244891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a:t>
              </a:r>
              <a:endParaRPr lang="en-US" sz="1200" dirty="0">
                <a:solidFill>
                  <a:schemeClr val="bg1"/>
                </a:solidFill>
                <a:latin typeface="BankGothic Md BT" pitchFamily="34" charset="0"/>
              </a:endParaRPr>
            </a:p>
          </p:txBody>
        </p:sp>
        <p:sp>
          <p:nvSpPr>
            <p:cNvPr id="138" name="TextBox 137"/>
            <p:cNvSpPr txBox="1"/>
            <p:nvPr/>
          </p:nvSpPr>
          <p:spPr>
            <a:xfrm>
              <a:off x="1295400" y="293256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0.1</a:t>
              </a:r>
              <a:endParaRPr lang="en-US" sz="1200" dirty="0">
                <a:solidFill>
                  <a:schemeClr val="bg1"/>
                </a:solidFill>
                <a:latin typeface="BankGothic Md BT" pitchFamily="34" charset="0"/>
              </a:endParaRPr>
            </a:p>
          </p:txBody>
        </p:sp>
        <p:sp>
          <p:nvSpPr>
            <p:cNvPr id="139" name="TextBox 138"/>
            <p:cNvSpPr txBox="1"/>
            <p:nvPr/>
          </p:nvSpPr>
          <p:spPr>
            <a:xfrm>
              <a:off x="1295400" y="341620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0.01</a:t>
              </a:r>
              <a:endParaRPr lang="en-US" sz="1200" dirty="0">
                <a:solidFill>
                  <a:schemeClr val="bg1"/>
                </a:solidFill>
                <a:latin typeface="BankGothic Md BT" pitchFamily="34" charset="0"/>
              </a:endParaRPr>
            </a:p>
          </p:txBody>
        </p:sp>
        <p:sp>
          <p:nvSpPr>
            <p:cNvPr id="140" name="TextBox 139"/>
            <p:cNvSpPr txBox="1"/>
            <p:nvPr/>
          </p:nvSpPr>
          <p:spPr>
            <a:xfrm>
              <a:off x="1295400" y="389984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1E-3</a:t>
              </a:r>
              <a:endParaRPr lang="en-US" sz="1200" dirty="0">
                <a:solidFill>
                  <a:schemeClr val="bg1"/>
                </a:solidFill>
                <a:latin typeface="BankGothic Md BT" pitchFamily="34" charset="0"/>
              </a:endParaRPr>
            </a:p>
          </p:txBody>
        </p:sp>
        <p:sp>
          <p:nvSpPr>
            <p:cNvPr id="141" name="TextBox 140"/>
            <p:cNvSpPr txBox="1"/>
            <p:nvPr/>
          </p:nvSpPr>
          <p:spPr>
            <a:xfrm>
              <a:off x="1295400" y="438348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1E-4</a:t>
              </a:r>
              <a:endParaRPr lang="en-US" sz="1200" dirty="0">
                <a:solidFill>
                  <a:schemeClr val="bg1"/>
                </a:solidFill>
                <a:latin typeface="BankGothic Md BT" pitchFamily="34" charset="0"/>
              </a:endParaRPr>
            </a:p>
          </p:txBody>
        </p:sp>
      </p:grpSp>
      <p:grpSp>
        <p:nvGrpSpPr>
          <p:cNvPr id="16" name="Group 160"/>
          <p:cNvGrpSpPr/>
          <p:nvPr/>
        </p:nvGrpSpPr>
        <p:grpSpPr>
          <a:xfrm>
            <a:off x="2667000" y="4584482"/>
            <a:ext cx="5029200" cy="559018"/>
            <a:chOff x="2667000" y="4584482"/>
            <a:chExt cx="5029200" cy="559018"/>
          </a:xfrm>
        </p:grpSpPr>
        <p:sp>
          <p:nvSpPr>
            <p:cNvPr id="23" name="TextBox 22"/>
            <p:cNvSpPr txBox="1"/>
            <p:nvPr/>
          </p:nvSpPr>
          <p:spPr>
            <a:xfrm>
              <a:off x="4572000" y="4804946"/>
              <a:ext cx="852408" cy="338554"/>
            </a:xfrm>
            <a:prstGeom prst="rect">
              <a:avLst/>
            </a:prstGeom>
            <a:noFill/>
          </p:spPr>
          <p:txBody>
            <a:bodyPr wrap="square" rtlCol="0">
              <a:spAutoFit/>
            </a:bodyPr>
            <a:lstStyle/>
            <a:p>
              <a:r>
                <a:rPr lang="en-US" sz="1600" dirty="0" smtClean="0">
                  <a:solidFill>
                    <a:schemeClr val="bg1"/>
                  </a:solidFill>
                  <a:latin typeface="BankGothic Md BT" pitchFamily="34" charset="0"/>
                </a:rPr>
                <a:t>Year</a:t>
              </a:r>
              <a:endParaRPr lang="en-US" dirty="0">
                <a:solidFill>
                  <a:schemeClr val="bg1"/>
                </a:solidFill>
                <a:latin typeface="BankGothic Md BT" pitchFamily="34" charset="0"/>
              </a:endParaRPr>
            </a:p>
          </p:txBody>
        </p:sp>
        <p:sp>
          <p:nvSpPr>
            <p:cNvPr id="147" name="TextBox 146"/>
            <p:cNvSpPr txBox="1"/>
            <p:nvPr/>
          </p:nvSpPr>
          <p:spPr>
            <a:xfrm>
              <a:off x="2667000" y="4584482"/>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1995</a:t>
              </a:r>
              <a:endParaRPr lang="en-US" sz="1400" dirty="0">
                <a:solidFill>
                  <a:schemeClr val="bg1"/>
                </a:solidFill>
                <a:latin typeface="BankGothic Md BT" pitchFamily="34" charset="0"/>
              </a:endParaRPr>
            </a:p>
          </p:txBody>
        </p:sp>
        <p:sp>
          <p:nvSpPr>
            <p:cNvPr id="148" name="TextBox 147"/>
            <p:cNvSpPr txBox="1"/>
            <p:nvPr/>
          </p:nvSpPr>
          <p:spPr>
            <a:xfrm>
              <a:off x="3733800" y="4586758"/>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2000</a:t>
              </a:r>
              <a:endParaRPr lang="en-US" sz="1400" dirty="0">
                <a:solidFill>
                  <a:schemeClr val="bg1"/>
                </a:solidFill>
                <a:latin typeface="BankGothic Md BT" pitchFamily="34" charset="0"/>
              </a:endParaRPr>
            </a:p>
          </p:txBody>
        </p:sp>
        <p:sp>
          <p:nvSpPr>
            <p:cNvPr id="149" name="TextBox 148"/>
            <p:cNvSpPr txBox="1"/>
            <p:nvPr/>
          </p:nvSpPr>
          <p:spPr>
            <a:xfrm>
              <a:off x="4800600" y="4589034"/>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2005</a:t>
              </a:r>
              <a:endParaRPr lang="en-US" sz="1400" dirty="0">
                <a:solidFill>
                  <a:schemeClr val="bg1"/>
                </a:solidFill>
                <a:latin typeface="BankGothic Md BT" pitchFamily="34" charset="0"/>
              </a:endParaRPr>
            </a:p>
          </p:txBody>
        </p:sp>
        <p:sp>
          <p:nvSpPr>
            <p:cNvPr id="150" name="TextBox 149"/>
            <p:cNvSpPr txBox="1"/>
            <p:nvPr/>
          </p:nvSpPr>
          <p:spPr>
            <a:xfrm>
              <a:off x="5867400" y="4591310"/>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2010</a:t>
              </a:r>
              <a:endParaRPr lang="en-US" sz="1400" dirty="0">
                <a:solidFill>
                  <a:schemeClr val="bg1"/>
                </a:solidFill>
                <a:latin typeface="BankGothic Md BT" pitchFamily="34" charset="0"/>
              </a:endParaRPr>
            </a:p>
          </p:txBody>
        </p:sp>
        <p:sp>
          <p:nvSpPr>
            <p:cNvPr id="151" name="TextBox 150"/>
            <p:cNvSpPr txBox="1"/>
            <p:nvPr/>
          </p:nvSpPr>
          <p:spPr>
            <a:xfrm>
              <a:off x="6934200" y="4593586"/>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2015</a:t>
              </a:r>
              <a:endParaRPr lang="en-US" sz="1400" dirty="0">
                <a:solidFill>
                  <a:schemeClr val="bg1"/>
                </a:solidFill>
                <a:latin typeface="BankGothic Md BT" pitchFamily="34" charset="0"/>
              </a:endParaRPr>
            </a:p>
          </p:txBody>
        </p:sp>
      </p:grpSp>
      <p:sp>
        <p:nvSpPr>
          <p:cNvPr id="154" name="Rounded Rectangle 153"/>
          <p:cNvSpPr/>
          <p:nvPr/>
        </p:nvSpPr>
        <p:spPr>
          <a:xfrm rot="3420000">
            <a:off x="4825872" y="-1148369"/>
            <a:ext cx="45720" cy="585216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a:spLocks noChangeAspect="1"/>
          </p:cNvSpPr>
          <p:nvPr/>
        </p:nvSpPr>
        <p:spPr>
          <a:xfrm>
            <a:off x="5790090" y="1420867"/>
            <a:ext cx="129540" cy="129540"/>
          </a:xfrm>
          <a:prstGeom prst="rect">
            <a:avLst/>
          </a:prstGeom>
          <a:solidFill>
            <a:schemeClr val="tx1">
              <a:lumMod val="75000"/>
              <a:lumOff val="2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a:spLocks noChangeAspect="1"/>
          </p:cNvSpPr>
          <p:nvPr/>
        </p:nvSpPr>
        <p:spPr>
          <a:xfrm>
            <a:off x="5796484" y="1652097"/>
            <a:ext cx="129540" cy="129540"/>
          </a:xfrm>
          <a:prstGeom prst="rect">
            <a:avLst/>
          </a:prstGeom>
          <a:solidFill>
            <a:schemeClr val="bg1">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65"/>
          <p:cNvGrpSpPr/>
          <p:nvPr/>
        </p:nvGrpSpPr>
        <p:grpSpPr>
          <a:xfrm>
            <a:off x="3261466" y="4522498"/>
            <a:ext cx="624734" cy="50771"/>
            <a:chOff x="3261466" y="4522498"/>
            <a:chExt cx="624734" cy="50771"/>
          </a:xfrm>
        </p:grpSpPr>
        <p:cxnSp>
          <p:nvCxnSpPr>
            <p:cNvPr id="143" name="Straight Connector 14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166"/>
          <p:cNvGrpSpPr/>
          <p:nvPr/>
        </p:nvGrpSpPr>
        <p:grpSpPr>
          <a:xfrm>
            <a:off x="4341812" y="4522439"/>
            <a:ext cx="624734" cy="50771"/>
            <a:chOff x="3261466" y="4520776"/>
            <a:chExt cx="624734" cy="50771"/>
          </a:xfrm>
        </p:grpSpPr>
        <p:cxnSp>
          <p:nvCxnSpPr>
            <p:cNvPr id="168" name="Straight Connector 16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459530" y="4542842"/>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76"/>
          <p:cNvGrpSpPr/>
          <p:nvPr/>
        </p:nvGrpSpPr>
        <p:grpSpPr>
          <a:xfrm>
            <a:off x="5437401" y="4522498"/>
            <a:ext cx="624734" cy="50771"/>
            <a:chOff x="3261466" y="4522498"/>
            <a:chExt cx="624734" cy="50771"/>
          </a:xfrm>
        </p:grpSpPr>
        <p:cxnSp>
          <p:nvCxnSpPr>
            <p:cNvPr id="178" name="Straight Connector 17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181"/>
          <p:cNvGrpSpPr/>
          <p:nvPr/>
        </p:nvGrpSpPr>
        <p:grpSpPr>
          <a:xfrm>
            <a:off x="2451946" y="4522498"/>
            <a:ext cx="404604" cy="50771"/>
            <a:chOff x="3481596" y="4522498"/>
            <a:chExt cx="404604" cy="50771"/>
          </a:xfrm>
        </p:grpSpPr>
        <p:cxnSp>
          <p:nvCxnSpPr>
            <p:cNvPr id="184" name="Straight Connector 18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186"/>
          <p:cNvGrpSpPr/>
          <p:nvPr/>
        </p:nvGrpSpPr>
        <p:grpSpPr>
          <a:xfrm>
            <a:off x="6502395" y="4522414"/>
            <a:ext cx="624734" cy="50886"/>
            <a:chOff x="3261466" y="4525827"/>
            <a:chExt cx="624734" cy="50886"/>
          </a:xfrm>
        </p:grpSpPr>
        <p:cxnSp>
          <p:nvCxnSpPr>
            <p:cNvPr id="188" name="Straight Connector 18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3652568" y="4551337"/>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3862546" y="4553059"/>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191"/>
          <p:cNvGrpSpPr/>
          <p:nvPr/>
        </p:nvGrpSpPr>
        <p:grpSpPr>
          <a:xfrm>
            <a:off x="7555758" y="4515641"/>
            <a:ext cx="221718" cy="47442"/>
            <a:chOff x="3261466" y="4525827"/>
            <a:chExt cx="221718" cy="47442"/>
          </a:xfrm>
        </p:grpSpPr>
        <p:cxnSp>
          <p:nvCxnSpPr>
            <p:cNvPr id="193" name="Straight Connector 19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5" name="Oval 174"/>
          <p:cNvSpPr>
            <a:spLocks noChangeAspect="1"/>
          </p:cNvSpPr>
          <p:nvPr/>
        </p:nvSpPr>
        <p:spPr>
          <a:xfrm>
            <a:off x="7522774" y="2266950"/>
            <a:ext cx="71828" cy="71828"/>
          </a:xfrm>
          <a:prstGeom prst="ellipse">
            <a:avLst/>
          </a:pr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rot="19591128">
            <a:off x="2456230" y="2598926"/>
            <a:ext cx="3333108" cy="276999"/>
          </a:xfrm>
          <a:prstGeom prst="rect">
            <a:avLst/>
          </a:prstGeom>
          <a:noFill/>
        </p:spPr>
        <p:txBody>
          <a:bodyPr wrap="square" rtlCol="0">
            <a:spAutoFit/>
          </a:bodyPr>
          <a:lstStyle/>
          <a:p>
            <a:r>
              <a:rPr lang="en-US" sz="1200" spc="300" dirty="0" smtClean="0">
                <a:solidFill>
                  <a:srgbClr val="CC9900"/>
                </a:solidFill>
                <a:latin typeface="BankGothic Md BT" pitchFamily="34" charset="0"/>
              </a:rPr>
              <a:t>TOP 500 Supercomputers</a:t>
            </a:r>
            <a:endParaRPr lang="en-US" sz="1200" spc="300" dirty="0">
              <a:solidFill>
                <a:srgbClr val="CC9900"/>
              </a:solidFill>
              <a:latin typeface="BankGothic Md BT" pitchFamily="34" charset="0"/>
            </a:endParaRPr>
          </a:p>
        </p:txBody>
      </p:sp>
      <p:sp>
        <p:nvSpPr>
          <p:cNvPr id="176" name="Freeform 175"/>
          <p:cNvSpPr/>
          <p:nvPr/>
        </p:nvSpPr>
        <p:spPr>
          <a:xfrm rot="5400000">
            <a:off x="5538046" y="2604768"/>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5242560" y="2920576"/>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5166357" y="2891793"/>
            <a:ext cx="91453" cy="91453"/>
          </a:xfrm>
          <a:prstGeom prst="ellipse">
            <a:avLst/>
          </a:prstGeom>
          <a:solidFill>
            <a:srgbClr val="005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6234854" y="1925642"/>
            <a:ext cx="91453" cy="91453"/>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7550561" y="823896"/>
            <a:ext cx="71828" cy="71828"/>
          </a:xfrm>
          <a:prstGeom prst="ellipse">
            <a:avLst/>
          </a:prstGeom>
          <a:solidFill>
            <a:schemeClr val="tx2"/>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1" name="Straight Connector 210"/>
          <p:cNvCxnSpPr/>
          <p:nvPr/>
        </p:nvCxnSpPr>
        <p:spPr>
          <a:xfrm rot="5400000">
            <a:off x="5172584" y="2349073"/>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7" name="Freeform 176"/>
          <p:cNvSpPr/>
          <p:nvPr/>
        </p:nvSpPr>
        <p:spPr>
          <a:xfrm>
            <a:off x="5833532" y="2280496"/>
            <a:ext cx="169164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3420000">
            <a:off x="5074027" y="-565454"/>
            <a:ext cx="45720" cy="640080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descr="Picture7.png"/>
          <p:cNvPicPr>
            <a:picLocks noChangeAspect="1"/>
          </p:cNvPicPr>
          <p:nvPr/>
        </p:nvPicPr>
        <p:blipFill>
          <a:blip r:embed="rId2"/>
          <a:stretch>
            <a:fillRect/>
          </a:stretch>
        </p:blipFill>
        <p:spPr>
          <a:xfrm>
            <a:off x="6245775" y="847153"/>
            <a:ext cx="1341009" cy="1145953"/>
          </a:xfrm>
          <a:prstGeom prst="rect">
            <a:avLst/>
          </a:prstGeom>
        </p:spPr>
      </p:pic>
    </p:spTree>
  </p:cSld>
  <p:clrMapOvr>
    <a:masterClrMapping/>
  </p:clrMapOvr>
  <p:transition advTm="5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33400" y="1548198"/>
            <a:ext cx="7848600" cy="1600438"/>
          </a:xfrm>
          <a:prstGeom prst="rect">
            <a:avLst/>
          </a:prstGeom>
          <a:noFill/>
        </p:spPr>
        <p:txBody>
          <a:bodyPr wrap="square" rtlCol="0">
            <a:spAutoFit/>
          </a:bodyPr>
          <a:lstStyle/>
          <a:p>
            <a:pPr algn="just"/>
            <a:r>
              <a:rPr lang="en-US" sz="1600" i="1" dirty="0" smtClean="0">
                <a:solidFill>
                  <a:schemeClr val="bg1"/>
                </a:solidFill>
                <a:latin typeface="+mj-lt"/>
              </a:rPr>
              <a:t>“Recognizing the strategic role of high-end scientific computing in research and development, and the growing need for the creation of leading edge European supercomputing facility, as well as considering the needs of the Serbian research community, the Ministry of Science and Technological Development of the Republic of Serbia has decided that Serbia should join and support European efforts in the field of supercomputing.”</a:t>
            </a:r>
          </a:p>
          <a:p>
            <a:r>
              <a:rPr lang="en-US" i="1" dirty="0" smtClean="0">
                <a:solidFill>
                  <a:schemeClr val="bg1"/>
                </a:solidFill>
                <a:latin typeface="+mj-lt"/>
              </a:rPr>
              <a:t> </a:t>
            </a:r>
            <a:endParaRPr lang="en-US" i="1" dirty="0">
              <a:solidFill>
                <a:schemeClr val="bg1"/>
              </a:solidFill>
              <a:latin typeface="+mj-lt"/>
            </a:endParaRPr>
          </a:p>
        </p:txBody>
      </p:sp>
      <p:sp>
        <p:nvSpPr>
          <p:cNvPr id="9" name="TextBox 8"/>
          <p:cNvSpPr txBox="1"/>
          <p:nvPr/>
        </p:nvSpPr>
        <p:spPr>
          <a:xfrm>
            <a:off x="533400" y="1554256"/>
            <a:ext cx="7848600" cy="1077218"/>
          </a:xfrm>
          <a:prstGeom prst="rect">
            <a:avLst/>
          </a:prstGeom>
          <a:noFill/>
        </p:spPr>
        <p:txBody>
          <a:bodyPr wrap="square" rtlCol="0">
            <a:spAutoFit/>
          </a:bodyPr>
          <a:lstStyle/>
          <a:p>
            <a:pPr algn="just"/>
            <a:r>
              <a:rPr lang="en-US" sz="1600" i="1" dirty="0" smtClean="0">
                <a:solidFill>
                  <a:schemeClr val="bg1"/>
                </a:solidFill>
              </a:rPr>
              <a:t>“The Ministry appoints the Institute of Physics in Belgrade to be the referent institution representing Serbia in European initiatives aimed at the creation of the pan-European high performance computing service, such as the Partnership for Advanced Computing in Europe.”					    </a:t>
            </a:r>
          </a:p>
        </p:txBody>
      </p:sp>
      <p:sp>
        <p:nvSpPr>
          <p:cNvPr id="4" name="TextBox 3"/>
          <p:cNvSpPr txBox="1"/>
          <p:nvPr/>
        </p:nvSpPr>
        <p:spPr>
          <a:xfrm>
            <a:off x="4707924" y="2724150"/>
            <a:ext cx="3810000" cy="984885"/>
          </a:xfrm>
          <a:prstGeom prst="rect">
            <a:avLst/>
          </a:prstGeom>
          <a:noFill/>
        </p:spPr>
        <p:txBody>
          <a:bodyPr wrap="square" rtlCol="0">
            <a:spAutoFit/>
          </a:bodyPr>
          <a:lstStyle/>
          <a:p>
            <a:pPr algn="just"/>
            <a:r>
              <a:rPr lang="en-US" sz="1600" dirty="0" smtClean="0">
                <a:solidFill>
                  <a:schemeClr val="bg1"/>
                </a:solidFill>
              </a:rPr>
              <a:t>Bo</a:t>
            </a:r>
            <a:r>
              <a:rPr lang="sr-Latn-CS" sz="1600" dirty="0" smtClean="0">
                <a:solidFill>
                  <a:schemeClr val="bg1"/>
                </a:solidFill>
              </a:rPr>
              <a:t>židar Đelić</a:t>
            </a:r>
            <a:endParaRPr lang="en-US" sz="1600" dirty="0" smtClean="0">
              <a:solidFill>
                <a:schemeClr val="bg1"/>
              </a:solidFill>
            </a:endParaRPr>
          </a:p>
          <a:p>
            <a:pPr algn="just"/>
            <a:r>
              <a:rPr lang="sr-Latn-CS" sz="1200" dirty="0" smtClean="0">
                <a:solidFill>
                  <a:schemeClr val="bg1"/>
                </a:solidFill>
              </a:rPr>
              <a:t>Deputy Prime Minister </a:t>
            </a:r>
          </a:p>
          <a:p>
            <a:pPr algn="just"/>
            <a:r>
              <a:rPr lang="sr-Latn-CS" sz="1200" dirty="0" smtClean="0">
                <a:solidFill>
                  <a:schemeClr val="bg1"/>
                </a:solidFill>
              </a:rPr>
              <a:t>and Minister of Science and Technological Development</a:t>
            </a:r>
            <a:endParaRPr lang="en-US" sz="1200" dirty="0" smtClean="0">
              <a:solidFill>
                <a:schemeClr val="bg1"/>
              </a:solidFill>
            </a:endParaRPr>
          </a:p>
          <a:p>
            <a:endParaRPr lang="en-US" dirty="0"/>
          </a:p>
        </p:txBody>
      </p:sp>
      <p:pic>
        <p:nvPicPr>
          <p:cNvPr id="10" name="Picture 9" descr="Srbija_Grb_trans.png"/>
          <p:cNvPicPr>
            <a:picLocks noChangeAspect="1"/>
          </p:cNvPicPr>
          <p:nvPr/>
        </p:nvPicPr>
        <p:blipFill>
          <a:blip r:embed="rId3" cstate="print"/>
          <a:stretch>
            <a:fillRect/>
          </a:stretch>
        </p:blipFill>
        <p:spPr>
          <a:xfrm>
            <a:off x="628134" y="439005"/>
            <a:ext cx="304800" cy="554079"/>
          </a:xfrm>
          <a:prstGeom prst="rect">
            <a:avLst/>
          </a:prstGeom>
        </p:spPr>
      </p:pic>
      <p:sp>
        <p:nvSpPr>
          <p:cNvPr id="11" name="TextBox 10"/>
          <p:cNvSpPr txBox="1"/>
          <p:nvPr/>
        </p:nvSpPr>
        <p:spPr>
          <a:xfrm>
            <a:off x="1007076" y="531681"/>
            <a:ext cx="3581400" cy="507831"/>
          </a:xfrm>
          <a:prstGeom prst="rect">
            <a:avLst/>
          </a:prstGeom>
          <a:noFill/>
        </p:spPr>
        <p:txBody>
          <a:bodyPr wrap="square" rtlCol="0">
            <a:spAutoFit/>
          </a:bodyPr>
          <a:lstStyle/>
          <a:p>
            <a:r>
              <a:rPr lang="en-US" sz="900" b="1" dirty="0" smtClean="0">
                <a:solidFill>
                  <a:schemeClr val="bg1"/>
                </a:solidFill>
              </a:rPr>
              <a:t>Republic of Serbia</a:t>
            </a:r>
          </a:p>
          <a:p>
            <a:r>
              <a:rPr lang="en-US" sz="900" dirty="0" smtClean="0">
                <a:solidFill>
                  <a:schemeClr val="bg1"/>
                </a:solidFill>
              </a:rPr>
              <a:t>Ministry of Science and</a:t>
            </a:r>
          </a:p>
          <a:p>
            <a:r>
              <a:rPr lang="en-US" sz="900" dirty="0" smtClean="0">
                <a:solidFill>
                  <a:schemeClr val="bg1"/>
                </a:solidFill>
              </a:rPr>
              <a:t>Technological Development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par>
                          <p:cTn id="19" fill="hold">
                            <p:stCondLst>
                              <p:cond delay="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4"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flipV="1">
            <a:off x="2438400" y="717374"/>
            <a:ext cx="5334000" cy="350520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55"/>
          <p:cNvGrpSpPr/>
          <p:nvPr/>
        </p:nvGrpSpPr>
        <p:grpSpPr>
          <a:xfrm>
            <a:off x="2364581" y="171450"/>
            <a:ext cx="5422180" cy="4361688"/>
            <a:chOff x="2364581" y="171450"/>
            <a:chExt cx="5422180" cy="4361688"/>
          </a:xfrm>
        </p:grpSpPr>
        <p:sp>
          <p:nvSpPr>
            <p:cNvPr id="15" name="Rectangle 14"/>
            <p:cNvSpPr/>
            <p:nvPr/>
          </p:nvSpPr>
          <p:spPr>
            <a:xfrm>
              <a:off x="2407920" y="171450"/>
              <a:ext cx="5364480" cy="43616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880126" y="2346159"/>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54687" y="2344534"/>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27709" y="2350195"/>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098479" y="2344276"/>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00945" y="66516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93196" y="1147197"/>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85447" y="1626354"/>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77698" y="211503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7698" y="260194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72330" y="308408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4581" y="3568610"/>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5447" y="4050433"/>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161"/>
          <p:cNvGrpSpPr/>
          <p:nvPr/>
        </p:nvGrpSpPr>
        <p:grpSpPr>
          <a:xfrm>
            <a:off x="2320176" y="168038"/>
            <a:ext cx="96137" cy="4233279"/>
            <a:chOff x="2320176" y="168038"/>
            <a:chExt cx="96137" cy="4233279"/>
          </a:xfrm>
        </p:grpSpPr>
        <p:grpSp>
          <p:nvGrpSpPr>
            <p:cNvPr id="4" name="Group 152"/>
            <p:cNvGrpSpPr/>
            <p:nvPr/>
          </p:nvGrpSpPr>
          <p:grpSpPr>
            <a:xfrm>
              <a:off x="2333008" y="168038"/>
              <a:ext cx="79714" cy="352662"/>
              <a:chOff x="2333008" y="168038"/>
              <a:chExt cx="79714" cy="352662"/>
            </a:xfrm>
          </p:grpSpPr>
          <p:cxnSp>
            <p:nvCxnSpPr>
              <p:cNvPr id="34" name="Straight Connector 33"/>
              <p:cNvCxnSpPr/>
              <p:nvPr/>
            </p:nvCxnSpPr>
            <p:spPr>
              <a:xfrm>
                <a:off x="2333008" y="16803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4"/>
            <p:cNvGrpSpPr/>
            <p:nvPr/>
          </p:nvGrpSpPr>
          <p:grpSpPr>
            <a:xfrm>
              <a:off x="2325964" y="660420"/>
              <a:ext cx="86245" cy="351627"/>
              <a:chOff x="2326477" y="169073"/>
              <a:chExt cx="86245" cy="351627"/>
            </a:xfrm>
          </p:grpSpPr>
          <p:cxnSp>
            <p:nvCxnSpPr>
              <p:cNvPr id="46" name="Straight Connector 4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4"/>
            <p:cNvGrpSpPr/>
            <p:nvPr/>
          </p:nvGrpSpPr>
          <p:grpSpPr>
            <a:xfrm>
              <a:off x="2323070" y="1146993"/>
              <a:ext cx="86245" cy="351627"/>
              <a:chOff x="2326477" y="169073"/>
              <a:chExt cx="86245" cy="351627"/>
            </a:xfrm>
          </p:grpSpPr>
          <p:cxnSp>
            <p:nvCxnSpPr>
              <p:cNvPr id="56" name="Straight Connector 5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4"/>
            <p:cNvGrpSpPr/>
            <p:nvPr/>
          </p:nvGrpSpPr>
          <p:grpSpPr>
            <a:xfrm>
              <a:off x="2320176" y="1628792"/>
              <a:ext cx="86245" cy="351627"/>
              <a:chOff x="2326477" y="169073"/>
              <a:chExt cx="86245" cy="351627"/>
            </a:xfrm>
          </p:grpSpPr>
          <p:cxnSp>
            <p:nvCxnSpPr>
              <p:cNvPr id="66" name="Straight Connector 6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a:off x="2324425" y="2115365"/>
              <a:ext cx="86245" cy="351627"/>
              <a:chOff x="2326477" y="169073"/>
              <a:chExt cx="86245" cy="351627"/>
            </a:xfrm>
          </p:grpSpPr>
          <p:cxnSp>
            <p:nvCxnSpPr>
              <p:cNvPr id="76" name="Straight Connector 7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84"/>
            <p:cNvGrpSpPr/>
            <p:nvPr/>
          </p:nvGrpSpPr>
          <p:grpSpPr>
            <a:xfrm>
              <a:off x="2323912" y="2601938"/>
              <a:ext cx="86245" cy="351627"/>
              <a:chOff x="2326477" y="169073"/>
              <a:chExt cx="86245" cy="351627"/>
            </a:xfrm>
          </p:grpSpPr>
          <p:cxnSp>
            <p:nvCxnSpPr>
              <p:cNvPr id="86" name="Straight Connector 8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94"/>
            <p:cNvGrpSpPr/>
            <p:nvPr/>
          </p:nvGrpSpPr>
          <p:grpSpPr>
            <a:xfrm>
              <a:off x="2325964" y="3079760"/>
              <a:ext cx="86245" cy="351627"/>
              <a:chOff x="2326477" y="169073"/>
              <a:chExt cx="86245" cy="351627"/>
            </a:xfrm>
          </p:grpSpPr>
          <p:cxnSp>
            <p:nvCxnSpPr>
              <p:cNvPr id="96" name="Straight Connector 9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04"/>
            <p:cNvGrpSpPr/>
            <p:nvPr/>
          </p:nvGrpSpPr>
          <p:grpSpPr>
            <a:xfrm>
              <a:off x="2328016" y="3564725"/>
              <a:ext cx="86245" cy="351627"/>
              <a:chOff x="2326477" y="169073"/>
              <a:chExt cx="86245" cy="351627"/>
            </a:xfrm>
          </p:grpSpPr>
          <p:cxnSp>
            <p:nvCxnSpPr>
              <p:cNvPr id="106" name="Straight Connector 10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14"/>
            <p:cNvGrpSpPr/>
            <p:nvPr/>
          </p:nvGrpSpPr>
          <p:grpSpPr>
            <a:xfrm>
              <a:off x="2330068" y="4049690"/>
              <a:ext cx="86245" cy="351627"/>
              <a:chOff x="2326477" y="169073"/>
              <a:chExt cx="86245" cy="351627"/>
            </a:xfrm>
          </p:grpSpPr>
          <p:cxnSp>
            <p:nvCxnSpPr>
              <p:cNvPr id="116" name="Straight Connector 11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25" name="Straight Connector 124"/>
          <p:cNvCxnSpPr/>
          <p:nvPr/>
        </p:nvCxnSpPr>
        <p:spPr>
          <a:xfrm>
            <a:off x="2333740" y="4530267"/>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015648" y="458070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088924" y="4575764"/>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164477"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6235722"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7301843"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159"/>
          <p:cNvGrpSpPr/>
          <p:nvPr/>
        </p:nvGrpSpPr>
        <p:grpSpPr>
          <a:xfrm>
            <a:off x="1295400" y="30708"/>
            <a:ext cx="1066800" cy="4629777"/>
            <a:chOff x="1295400" y="30708"/>
            <a:chExt cx="1066800" cy="4629777"/>
          </a:xfrm>
        </p:grpSpPr>
        <p:sp>
          <p:nvSpPr>
            <p:cNvPr id="22" name="TextBox 21"/>
            <p:cNvSpPr txBox="1"/>
            <p:nvPr/>
          </p:nvSpPr>
          <p:spPr>
            <a:xfrm rot="16200000">
              <a:off x="132893" y="2374357"/>
              <a:ext cx="2837796" cy="338554"/>
            </a:xfrm>
            <a:prstGeom prst="rect">
              <a:avLst/>
            </a:prstGeom>
            <a:noFill/>
          </p:spPr>
          <p:txBody>
            <a:bodyPr wrap="square" rtlCol="0">
              <a:spAutoFit/>
            </a:bodyPr>
            <a:lstStyle/>
            <a:p>
              <a:r>
                <a:rPr lang="en-US" sz="1600" dirty="0" smtClean="0">
                  <a:solidFill>
                    <a:schemeClr val="bg1"/>
                  </a:solidFill>
                  <a:latin typeface="BankGothic Md BT" pitchFamily="34" charset="0"/>
                </a:rPr>
                <a:t>Performance  (</a:t>
              </a:r>
              <a:r>
                <a:rPr lang="en-US" sz="1600" dirty="0" err="1" smtClean="0">
                  <a:solidFill>
                    <a:schemeClr val="bg1"/>
                  </a:solidFill>
                  <a:latin typeface="BankGothic Md BT" pitchFamily="34" charset="0"/>
                </a:rPr>
                <a:t>TFlops</a:t>
              </a:r>
              <a:r>
                <a:rPr lang="en-US" sz="1600" dirty="0" smtClean="0">
                  <a:solidFill>
                    <a:schemeClr val="bg1"/>
                  </a:solidFill>
                  <a:latin typeface="BankGothic Md BT" pitchFamily="34" charset="0"/>
                </a:rPr>
                <a:t>)</a:t>
              </a:r>
              <a:endParaRPr lang="en-US" sz="1600" dirty="0">
                <a:solidFill>
                  <a:schemeClr val="bg1"/>
                </a:solidFill>
                <a:latin typeface="BankGothic Md BT" pitchFamily="34" charset="0"/>
              </a:endParaRPr>
            </a:p>
          </p:txBody>
        </p:sp>
        <p:sp>
          <p:nvSpPr>
            <p:cNvPr id="132" name="TextBox 131"/>
            <p:cNvSpPr txBox="1"/>
            <p:nvPr/>
          </p:nvSpPr>
          <p:spPr>
            <a:xfrm>
              <a:off x="1295400" y="3070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100000</a:t>
              </a:r>
              <a:endParaRPr lang="en-US" sz="1200" dirty="0">
                <a:solidFill>
                  <a:schemeClr val="bg1"/>
                </a:solidFill>
                <a:latin typeface="BankGothic Md BT" pitchFamily="34" charset="0"/>
              </a:endParaRPr>
            </a:p>
          </p:txBody>
        </p:sp>
        <p:sp>
          <p:nvSpPr>
            <p:cNvPr id="133" name="TextBox 132"/>
            <p:cNvSpPr txBox="1"/>
            <p:nvPr/>
          </p:nvSpPr>
          <p:spPr>
            <a:xfrm>
              <a:off x="1295400" y="51435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a:t>
              </a:r>
              <a:endParaRPr lang="en-US" sz="1200" dirty="0">
                <a:solidFill>
                  <a:schemeClr val="bg1"/>
                </a:solidFill>
                <a:latin typeface="BankGothic Md BT" pitchFamily="34" charset="0"/>
              </a:endParaRPr>
            </a:p>
          </p:txBody>
        </p:sp>
        <p:sp>
          <p:nvSpPr>
            <p:cNvPr id="134" name="TextBox 133"/>
            <p:cNvSpPr txBox="1"/>
            <p:nvPr/>
          </p:nvSpPr>
          <p:spPr>
            <a:xfrm>
              <a:off x="1295400" y="99799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a:t>
              </a:r>
              <a:endParaRPr lang="en-US" sz="1200" dirty="0">
                <a:solidFill>
                  <a:schemeClr val="bg1"/>
                </a:solidFill>
                <a:latin typeface="BankGothic Md BT" pitchFamily="34" charset="0"/>
              </a:endParaRPr>
            </a:p>
          </p:txBody>
        </p:sp>
        <p:sp>
          <p:nvSpPr>
            <p:cNvPr id="135" name="TextBox 134"/>
            <p:cNvSpPr txBox="1"/>
            <p:nvPr/>
          </p:nvSpPr>
          <p:spPr>
            <a:xfrm>
              <a:off x="1295400" y="148163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a:t>
              </a:r>
              <a:endParaRPr lang="en-US" sz="1200" dirty="0">
                <a:solidFill>
                  <a:schemeClr val="bg1"/>
                </a:solidFill>
                <a:latin typeface="BankGothic Md BT" pitchFamily="34" charset="0"/>
              </a:endParaRPr>
            </a:p>
          </p:txBody>
        </p:sp>
        <p:sp>
          <p:nvSpPr>
            <p:cNvPr id="136" name="TextBox 135"/>
            <p:cNvSpPr txBox="1"/>
            <p:nvPr/>
          </p:nvSpPr>
          <p:spPr>
            <a:xfrm>
              <a:off x="1295400" y="196527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a:t>
              </a:r>
              <a:endParaRPr lang="en-US" sz="1200" dirty="0">
                <a:solidFill>
                  <a:schemeClr val="bg1"/>
                </a:solidFill>
                <a:latin typeface="BankGothic Md BT" pitchFamily="34" charset="0"/>
              </a:endParaRPr>
            </a:p>
          </p:txBody>
        </p:sp>
        <p:sp>
          <p:nvSpPr>
            <p:cNvPr id="137" name="TextBox 136"/>
            <p:cNvSpPr txBox="1"/>
            <p:nvPr/>
          </p:nvSpPr>
          <p:spPr>
            <a:xfrm>
              <a:off x="1295400" y="244891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a:t>
              </a:r>
              <a:endParaRPr lang="en-US" sz="1200" dirty="0">
                <a:solidFill>
                  <a:schemeClr val="bg1"/>
                </a:solidFill>
                <a:latin typeface="BankGothic Md BT" pitchFamily="34" charset="0"/>
              </a:endParaRPr>
            </a:p>
          </p:txBody>
        </p:sp>
        <p:sp>
          <p:nvSpPr>
            <p:cNvPr id="138" name="TextBox 137"/>
            <p:cNvSpPr txBox="1"/>
            <p:nvPr/>
          </p:nvSpPr>
          <p:spPr>
            <a:xfrm>
              <a:off x="1295400" y="293256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0.1</a:t>
              </a:r>
              <a:endParaRPr lang="en-US" sz="1200" dirty="0">
                <a:solidFill>
                  <a:schemeClr val="bg1"/>
                </a:solidFill>
                <a:latin typeface="BankGothic Md BT" pitchFamily="34" charset="0"/>
              </a:endParaRPr>
            </a:p>
          </p:txBody>
        </p:sp>
        <p:sp>
          <p:nvSpPr>
            <p:cNvPr id="139" name="TextBox 138"/>
            <p:cNvSpPr txBox="1"/>
            <p:nvPr/>
          </p:nvSpPr>
          <p:spPr>
            <a:xfrm>
              <a:off x="1295400" y="341620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0.01</a:t>
              </a:r>
              <a:endParaRPr lang="en-US" sz="1200" dirty="0">
                <a:solidFill>
                  <a:schemeClr val="bg1"/>
                </a:solidFill>
                <a:latin typeface="BankGothic Md BT" pitchFamily="34" charset="0"/>
              </a:endParaRPr>
            </a:p>
          </p:txBody>
        </p:sp>
        <p:sp>
          <p:nvSpPr>
            <p:cNvPr id="140" name="TextBox 139"/>
            <p:cNvSpPr txBox="1"/>
            <p:nvPr/>
          </p:nvSpPr>
          <p:spPr>
            <a:xfrm>
              <a:off x="1295400" y="389984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1E-3</a:t>
              </a:r>
              <a:endParaRPr lang="en-US" sz="1200" dirty="0">
                <a:solidFill>
                  <a:schemeClr val="bg1"/>
                </a:solidFill>
                <a:latin typeface="BankGothic Md BT" pitchFamily="34" charset="0"/>
              </a:endParaRPr>
            </a:p>
          </p:txBody>
        </p:sp>
        <p:sp>
          <p:nvSpPr>
            <p:cNvPr id="141" name="TextBox 140"/>
            <p:cNvSpPr txBox="1"/>
            <p:nvPr/>
          </p:nvSpPr>
          <p:spPr>
            <a:xfrm>
              <a:off x="1295400" y="438348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1E-4</a:t>
              </a:r>
              <a:endParaRPr lang="en-US" sz="1200" dirty="0">
                <a:solidFill>
                  <a:schemeClr val="bg1"/>
                </a:solidFill>
                <a:latin typeface="BankGothic Md BT" pitchFamily="34" charset="0"/>
              </a:endParaRPr>
            </a:p>
          </p:txBody>
        </p:sp>
      </p:grpSp>
      <p:grpSp>
        <p:nvGrpSpPr>
          <p:cNvPr id="16" name="Group 160"/>
          <p:cNvGrpSpPr/>
          <p:nvPr/>
        </p:nvGrpSpPr>
        <p:grpSpPr>
          <a:xfrm>
            <a:off x="2667000" y="4584482"/>
            <a:ext cx="5029200" cy="559018"/>
            <a:chOff x="2667000" y="4584482"/>
            <a:chExt cx="5029200" cy="559018"/>
          </a:xfrm>
        </p:grpSpPr>
        <p:sp>
          <p:nvSpPr>
            <p:cNvPr id="23" name="TextBox 22"/>
            <p:cNvSpPr txBox="1"/>
            <p:nvPr/>
          </p:nvSpPr>
          <p:spPr>
            <a:xfrm>
              <a:off x="4572000" y="4804946"/>
              <a:ext cx="852408" cy="338554"/>
            </a:xfrm>
            <a:prstGeom prst="rect">
              <a:avLst/>
            </a:prstGeom>
            <a:noFill/>
          </p:spPr>
          <p:txBody>
            <a:bodyPr wrap="square" rtlCol="0">
              <a:spAutoFit/>
            </a:bodyPr>
            <a:lstStyle/>
            <a:p>
              <a:r>
                <a:rPr lang="en-US" sz="1600" dirty="0" smtClean="0">
                  <a:solidFill>
                    <a:schemeClr val="bg1"/>
                  </a:solidFill>
                  <a:latin typeface="BankGothic Md BT" pitchFamily="34" charset="0"/>
                </a:rPr>
                <a:t>Year</a:t>
              </a:r>
              <a:endParaRPr lang="en-US" dirty="0">
                <a:solidFill>
                  <a:schemeClr val="bg1"/>
                </a:solidFill>
                <a:latin typeface="BankGothic Md BT" pitchFamily="34" charset="0"/>
              </a:endParaRPr>
            </a:p>
          </p:txBody>
        </p:sp>
        <p:sp>
          <p:nvSpPr>
            <p:cNvPr id="147" name="TextBox 146"/>
            <p:cNvSpPr txBox="1"/>
            <p:nvPr/>
          </p:nvSpPr>
          <p:spPr>
            <a:xfrm>
              <a:off x="2667000" y="4584482"/>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1995</a:t>
              </a:r>
              <a:endParaRPr lang="en-US" sz="1400" dirty="0">
                <a:solidFill>
                  <a:schemeClr val="bg1"/>
                </a:solidFill>
                <a:latin typeface="BankGothic Md BT" pitchFamily="34" charset="0"/>
              </a:endParaRPr>
            </a:p>
          </p:txBody>
        </p:sp>
        <p:sp>
          <p:nvSpPr>
            <p:cNvPr id="148" name="TextBox 147"/>
            <p:cNvSpPr txBox="1"/>
            <p:nvPr/>
          </p:nvSpPr>
          <p:spPr>
            <a:xfrm>
              <a:off x="3733800" y="4586758"/>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2000</a:t>
              </a:r>
              <a:endParaRPr lang="en-US" sz="1400" dirty="0">
                <a:solidFill>
                  <a:schemeClr val="bg1"/>
                </a:solidFill>
                <a:latin typeface="BankGothic Md BT" pitchFamily="34" charset="0"/>
              </a:endParaRPr>
            </a:p>
          </p:txBody>
        </p:sp>
        <p:sp>
          <p:nvSpPr>
            <p:cNvPr id="149" name="TextBox 148"/>
            <p:cNvSpPr txBox="1"/>
            <p:nvPr/>
          </p:nvSpPr>
          <p:spPr>
            <a:xfrm>
              <a:off x="4800600" y="4589034"/>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2005</a:t>
              </a:r>
              <a:endParaRPr lang="en-US" sz="1400" dirty="0">
                <a:solidFill>
                  <a:schemeClr val="bg1"/>
                </a:solidFill>
                <a:latin typeface="BankGothic Md BT" pitchFamily="34" charset="0"/>
              </a:endParaRPr>
            </a:p>
          </p:txBody>
        </p:sp>
        <p:sp>
          <p:nvSpPr>
            <p:cNvPr id="150" name="TextBox 149"/>
            <p:cNvSpPr txBox="1"/>
            <p:nvPr/>
          </p:nvSpPr>
          <p:spPr>
            <a:xfrm>
              <a:off x="5867400" y="4591310"/>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2010</a:t>
              </a:r>
              <a:endParaRPr lang="en-US" sz="1400" dirty="0">
                <a:solidFill>
                  <a:schemeClr val="bg1"/>
                </a:solidFill>
                <a:latin typeface="BankGothic Md BT" pitchFamily="34" charset="0"/>
              </a:endParaRPr>
            </a:p>
          </p:txBody>
        </p:sp>
        <p:sp>
          <p:nvSpPr>
            <p:cNvPr id="151" name="TextBox 150"/>
            <p:cNvSpPr txBox="1"/>
            <p:nvPr/>
          </p:nvSpPr>
          <p:spPr>
            <a:xfrm>
              <a:off x="6934200" y="4593586"/>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2015</a:t>
              </a:r>
              <a:endParaRPr lang="en-US" sz="1400" dirty="0">
                <a:solidFill>
                  <a:schemeClr val="bg1"/>
                </a:solidFill>
                <a:latin typeface="BankGothic Md BT" pitchFamily="34" charset="0"/>
              </a:endParaRPr>
            </a:p>
          </p:txBody>
        </p:sp>
      </p:grpSp>
      <p:sp>
        <p:nvSpPr>
          <p:cNvPr id="154" name="Rounded Rectangle 153"/>
          <p:cNvSpPr/>
          <p:nvPr/>
        </p:nvSpPr>
        <p:spPr>
          <a:xfrm rot="3420000">
            <a:off x="4825872" y="-1148369"/>
            <a:ext cx="45720" cy="585216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a:spLocks noChangeAspect="1"/>
          </p:cNvSpPr>
          <p:nvPr/>
        </p:nvSpPr>
        <p:spPr>
          <a:xfrm>
            <a:off x="5790090" y="1420867"/>
            <a:ext cx="129540" cy="129540"/>
          </a:xfrm>
          <a:prstGeom prst="rect">
            <a:avLst/>
          </a:prstGeom>
          <a:solidFill>
            <a:schemeClr val="tx1">
              <a:lumMod val="75000"/>
              <a:lumOff val="2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a:spLocks noChangeAspect="1"/>
          </p:cNvSpPr>
          <p:nvPr/>
        </p:nvSpPr>
        <p:spPr>
          <a:xfrm>
            <a:off x="5796484" y="1652097"/>
            <a:ext cx="129540" cy="129540"/>
          </a:xfrm>
          <a:prstGeom prst="rect">
            <a:avLst/>
          </a:prstGeom>
          <a:solidFill>
            <a:schemeClr val="bg1">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65"/>
          <p:cNvGrpSpPr/>
          <p:nvPr/>
        </p:nvGrpSpPr>
        <p:grpSpPr>
          <a:xfrm>
            <a:off x="3261466" y="4522498"/>
            <a:ext cx="624734" cy="50771"/>
            <a:chOff x="3261466" y="4522498"/>
            <a:chExt cx="624734" cy="50771"/>
          </a:xfrm>
        </p:grpSpPr>
        <p:cxnSp>
          <p:nvCxnSpPr>
            <p:cNvPr id="143" name="Straight Connector 14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166"/>
          <p:cNvGrpSpPr/>
          <p:nvPr/>
        </p:nvGrpSpPr>
        <p:grpSpPr>
          <a:xfrm>
            <a:off x="4341812" y="4522439"/>
            <a:ext cx="624734" cy="50771"/>
            <a:chOff x="3261466" y="4520776"/>
            <a:chExt cx="624734" cy="50771"/>
          </a:xfrm>
        </p:grpSpPr>
        <p:cxnSp>
          <p:nvCxnSpPr>
            <p:cNvPr id="168" name="Straight Connector 16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459530" y="4542842"/>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76"/>
          <p:cNvGrpSpPr/>
          <p:nvPr/>
        </p:nvGrpSpPr>
        <p:grpSpPr>
          <a:xfrm>
            <a:off x="5437401" y="4522498"/>
            <a:ext cx="624734" cy="50771"/>
            <a:chOff x="3261466" y="4522498"/>
            <a:chExt cx="624734" cy="50771"/>
          </a:xfrm>
        </p:grpSpPr>
        <p:cxnSp>
          <p:nvCxnSpPr>
            <p:cNvPr id="178" name="Straight Connector 17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181"/>
          <p:cNvGrpSpPr/>
          <p:nvPr/>
        </p:nvGrpSpPr>
        <p:grpSpPr>
          <a:xfrm>
            <a:off x="2451946" y="4522498"/>
            <a:ext cx="404604" cy="50771"/>
            <a:chOff x="3481596" y="4522498"/>
            <a:chExt cx="404604" cy="50771"/>
          </a:xfrm>
        </p:grpSpPr>
        <p:cxnSp>
          <p:nvCxnSpPr>
            <p:cNvPr id="184" name="Straight Connector 18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186"/>
          <p:cNvGrpSpPr/>
          <p:nvPr/>
        </p:nvGrpSpPr>
        <p:grpSpPr>
          <a:xfrm>
            <a:off x="6502395" y="4522414"/>
            <a:ext cx="624734" cy="50886"/>
            <a:chOff x="3261466" y="4525827"/>
            <a:chExt cx="624734" cy="50886"/>
          </a:xfrm>
        </p:grpSpPr>
        <p:cxnSp>
          <p:nvCxnSpPr>
            <p:cNvPr id="188" name="Straight Connector 18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3652568" y="4551337"/>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3862546" y="4553059"/>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191"/>
          <p:cNvGrpSpPr/>
          <p:nvPr/>
        </p:nvGrpSpPr>
        <p:grpSpPr>
          <a:xfrm>
            <a:off x="7555758" y="4515641"/>
            <a:ext cx="221718" cy="47442"/>
            <a:chOff x="3261466" y="4525827"/>
            <a:chExt cx="221718" cy="47442"/>
          </a:xfrm>
        </p:grpSpPr>
        <p:cxnSp>
          <p:nvCxnSpPr>
            <p:cNvPr id="193" name="Straight Connector 19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5" name="Oval 174"/>
          <p:cNvSpPr>
            <a:spLocks noChangeAspect="1"/>
          </p:cNvSpPr>
          <p:nvPr/>
        </p:nvSpPr>
        <p:spPr>
          <a:xfrm>
            <a:off x="7742907" y="2266950"/>
            <a:ext cx="71828" cy="71828"/>
          </a:xfrm>
          <a:prstGeom prst="ellipse">
            <a:avLst/>
          </a:pr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rot="19591128">
            <a:off x="2456230" y="2598926"/>
            <a:ext cx="3333108" cy="276999"/>
          </a:xfrm>
          <a:prstGeom prst="rect">
            <a:avLst/>
          </a:prstGeom>
          <a:noFill/>
        </p:spPr>
        <p:txBody>
          <a:bodyPr wrap="square" rtlCol="0">
            <a:spAutoFit/>
          </a:bodyPr>
          <a:lstStyle/>
          <a:p>
            <a:r>
              <a:rPr lang="en-US" sz="1200" spc="300" dirty="0" smtClean="0">
                <a:solidFill>
                  <a:srgbClr val="CC9900"/>
                </a:solidFill>
                <a:latin typeface="BankGothic Md BT" pitchFamily="34" charset="0"/>
              </a:rPr>
              <a:t>TOP 500 Supercomputers</a:t>
            </a:r>
            <a:endParaRPr lang="en-US" sz="1200" spc="300" dirty="0">
              <a:solidFill>
                <a:srgbClr val="CC9900"/>
              </a:solidFill>
              <a:latin typeface="BankGothic Md BT" pitchFamily="34" charset="0"/>
            </a:endParaRPr>
          </a:p>
        </p:txBody>
      </p:sp>
      <p:sp>
        <p:nvSpPr>
          <p:cNvPr id="176" name="Freeform 175"/>
          <p:cNvSpPr/>
          <p:nvPr/>
        </p:nvSpPr>
        <p:spPr>
          <a:xfrm rot="5400000">
            <a:off x="5538046" y="2604768"/>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5242560" y="2920576"/>
            <a:ext cx="64008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5166357" y="2891793"/>
            <a:ext cx="91453" cy="91453"/>
          </a:xfrm>
          <a:prstGeom prst="ellipse">
            <a:avLst/>
          </a:prstGeom>
          <a:solidFill>
            <a:srgbClr val="005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1" name="Straight Connector 210"/>
          <p:cNvCxnSpPr/>
          <p:nvPr/>
        </p:nvCxnSpPr>
        <p:spPr>
          <a:xfrm rot="5400000">
            <a:off x="5172584" y="2349073"/>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7" name="Oval 186"/>
          <p:cNvSpPr>
            <a:spLocks noChangeAspect="1"/>
          </p:cNvSpPr>
          <p:nvPr/>
        </p:nvSpPr>
        <p:spPr>
          <a:xfrm>
            <a:off x="7734440" y="710283"/>
            <a:ext cx="71828" cy="71828"/>
          </a:xfrm>
          <a:prstGeom prst="ellipse">
            <a:avLst/>
          </a:prstGeom>
          <a:solidFill>
            <a:schemeClr val="tx2"/>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6234854" y="1925642"/>
            <a:ext cx="91453" cy="91453"/>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5833532" y="2280496"/>
            <a:ext cx="192024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3420000">
            <a:off x="5074027" y="-565454"/>
            <a:ext cx="45720" cy="640080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 name="Picture 203" descr="Picture8.png"/>
          <p:cNvPicPr>
            <a:picLocks noChangeAspect="1"/>
          </p:cNvPicPr>
          <p:nvPr/>
        </p:nvPicPr>
        <p:blipFill>
          <a:blip r:embed="rId2"/>
          <a:stretch>
            <a:fillRect/>
          </a:stretch>
        </p:blipFill>
        <p:spPr>
          <a:xfrm>
            <a:off x="6239191" y="723163"/>
            <a:ext cx="1536065" cy="1273959"/>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pic>
        <p:nvPicPr>
          <p:cNvPr id="12" name="Picture 11" descr="srbija.jpg"/>
          <p:cNvPicPr>
            <a:picLocks noChangeAspect="1"/>
          </p:cNvPicPr>
          <p:nvPr/>
        </p:nvPicPr>
        <p:blipFill>
          <a:blip r:embed="rId3"/>
          <a:stretch>
            <a:fillRect/>
          </a:stretch>
        </p:blipFill>
        <p:spPr>
          <a:xfrm>
            <a:off x="2744906" y="0"/>
            <a:ext cx="3654188" cy="5143499"/>
          </a:xfrm>
          <a:prstGeom prst="rect">
            <a:avLst/>
          </a:prstGeom>
        </p:spPr>
      </p:pic>
      <p:sp>
        <p:nvSpPr>
          <p:cNvPr id="49" name="Rectangle 48"/>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a:spLocks noChangeAspect="1"/>
          </p:cNvSpPr>
          <p:nvPr/>
        </p:nvSpPr>
        <p:spPr>
          <a:xfrm>
            <a:off x="4050505" y="1717702"/>
            <a:ext cx="109728" cy="109728"/>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309872" y="1700022"/>
            <a:ext cx="109728" cy="109728"/>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4309872" y="1700022"/>
            <a:ext cx="109728" cy="109728"/>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4309872" y="1700022"/>
            <a:ext cx="109728" cy="109728"/>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4309872" y="1700022"/>
            <a:ext cx="109728" cy="109728"/>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4309872" y="1700022"/>
            <a:ext cx="109728" cy="109728"/>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4309872" y="1700022"/>
            <a:ext cx="109728" cy="109728"/>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4309872" y="1700022"/>
            <a:ext cx="109728" cy="109728"/>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4309872" y="1700022"/>
            <a:ext cx="109728" cy="109728"/>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4309872" y="1700022"/>
            <a:ext cx="109728" cy="109728"/>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4309872" y="1700022"/>
            <a:ext cx="109728" cy="109728"/>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4309872" y="1700022"/>
            <a:ext cx="109728" cy="109728"/>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4309872" y="1700022"/>
            <a:ext cx="109728" cy="109728"/>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4309872" y="1700022"/>
            <a:ext cx="109728" cy="109728"/>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309872" y="1700022"/>
            <a:ext cx="109728" cy="109728"/>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4343400" y="1733550"/>
            <a:ext cx="54864" cy="54864"/>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4343400" y="1733550"/>
            <a:ext cx="54864" cy="54864"/>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4343400" y="1733550"/>
            <a:ext cx="54864" cy="54864"/>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4343400" y="1733550"/>
            <a:ext cx="54864" cy="54864"/>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4343400" y="1733550"/>
            <a:ext cx="54864" cy="54864"/>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4343400" y="1733550"/>
            <a:ext cx="54864" cy="54864"/>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4343400" y="1733550"/>
            <a:ext cx="54864" cy="54864"/>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4343400" y="1733550"/>
            <a:ext cx="54864" cy="54864"/>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4343400" y="1733550"/>
            <a:ext cx="54864" cy="54864"/>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4343400" y="1733550"/>
            <a:ext cx="54864" cy="54864"/>
          </a:xfrm>
          <a:prstGeom prst="ellipse">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688624" y="1181040"/>
            <a:ext cx="990600" cy="400110"/>
          </a:xfrm>
          <a:prstGeom prst="rect">
            <a:avLst/>
          </a:prstGeom>
          <a:noFill/>
        </p:spPr>
        <p:txBody>
          <a:bodyPr wrap="square" rtlCol="0">
            <a:spAutoFit/>
          </a:bodyPr>
          <a:lstStyle/>
          <a:p>
            <a:r>
              <a:rPr lang="en-US" sz="2000" dirty="0" smtClean="0">
                <a:solidFill>
                  <a:schemeClr val="bg1"/>
                </a:solidFill>
                <a:latin typeface="BankGothic Md BT" pitchFamily="34" charset="0"/>
              </a:rPr>
              <a:t>    9 </a:t>
            </a:r>
            <a:endParaRPr lang="en-US" sz="2000" dirty="0"/>
          </a:p>
        </p:txBody>
      </p:sp>
      <p:sp>
        <p:nvSpPr>
          <p:cNvPr id="51" name="TextBox 50"/>
          <p:cNvSpPr txBox="1"/>
          <p:nvPr/>
        </p:nvSpPr>
        <p:spPr>
          <a:xfrm>
            <a:off x="5682760" y="1181040"/>
            <a:ext cx="990600" cy="400110"/>
          </a:xfrm>
          <a:prstGeom prst="rect">
            <a:avLst/>
          </a:prstGeom>
          <a:noFill/>
        </p:spPr>
        <p:txBody>
          <a:bodyPr wrap="square" rtlCol="0">
            <a:spAutoFit/>
          </a:bodyPr>
          <a:lstStyle/>
          <a:p>
            <a:r>
              <a:rPr lang="en-US" sz="2000" dirty="0" smtClean="0">
                <a:solidFill>
                  <a:schemeClr val="bg1"/>
                </a:solidFill>
                <a:latin typeface="BankGothic Md BT" pitchFamily="34" charset="0"/>
              </a:rPr>
              <a:t>    0 </a:t>
            </a:r>
            <a:endParaRPr lang="en-US" sz="2000" dirty="0"/>
          </a:p>
        </p:txBody>
      </p:sp>
      <p:sp>
        <p:nvSpPr>
          <p:cNvPr id="53" name="TextBox 52"/>
          <p:cNvSpPr txBox="1"/>
          <p:nvPr/>
        </p:nvSpPr>
        <p:spPr>
          <a:xfrm>
            <a:off x="6054968" y="1181040"/>
            <a:ext cx="990600" cy="400110"/>
          </a:xfrm>
          <a:prstGeom prst="rect">
            <a:avLst/>
          </a:prstGeom>
          <a:noFill/>
        </p:spPr>
        <p:txBody>
          <a:bodyPr wrap="square" rtlCol="0">
            <a:spAutoFit/>
          </a:bodyPr>
          <a:lstStyle/>
          <a:p>
            <a:r>
              <a:rPr lang="en-US" sz="2000" dirty="0" smtClean="0">
                <a:solidFill>
                  <a:schemeClr val="bg1"/>
                </a:solidFill>
                <a:latin typeface="BankGothic Md BT" pitchFamily="34" charset="0"/>
              </a:rPr>
              <a:t>1 </a:t>
            </a:r>
            <a:endParaRPr lang="en-US" sz="2000" dirty="0"/>
          </a:p>
        </p:txBody>
      </p:sp>
      <p:sp>
        <p:nvSpPr>
          <p:cNvPr id="54" name="TextBox 53"/>
          <p:cNvSpPr txBox="1"/>
          <p:nvPr/>
        </p:nvSpPr>
        <p:spPr>
          <a:xfrm>
            <a:off x="6063760" y="1181040"/>
            <a:ext cx="990600" cy="400110"/>
          </a:xfrm>
          <a:prstGeom prst="rect">
            <a:avLst/>
          </a:prstGeom>
          <a:noFill/>
        </p:spPr>
        <p:txBody>
          <a:bodyPr wrap="square" rtlCol="0">
            <a:spAutoFit/>
          </a:bodyPr>
          <a:lstStyle/>
          <a:p>
            <a:r>
              <a:rPr lang="en-US" sz="2000" dirty="0" smtClean="0">
                <a:solidFill>
                  <a:schemeClr val="bg1"/>
                </a:solidFill>
                <a:latin typeface="BankGothic Md BT" pitchFamily="34" charset="0"/>
              </a:rPr>
              <a:t>2 </a:t>
            </a:r>
            <a:endParaRPr lang="en-US" sz="2000" dirty="0"/>
          </a:p>
        </p:txBody>
      </p:sp>
      <p:sp>
        <p:nvSpPr>
          <p:cNvPr id="55" name="TextBox 54"/>
          <p:cNvSpPr txBox="1"/>
          <p:nvPr/>
        </p:nvSpPr>
        <p:spPr>
          <a:xfrm>
            <a:off x="6072552" y="1181040"/>
            <a:ext cx="990600" cy="400110"/>
          </a:xfrm>
          <a:prstGeom prst="rect">
            <a:avLst/>
          </a:prstGeom>
          <a:noFill/>
        </p:spPr>
        <p:txBody>
          <a:bodyPr wrap="square" rtlCol="0">
            <a:spAutoFit/>
          </a:bodyPr>
          <a:lstStyle/>
          <a:p>
            <a:r>
              <a:rPr lang="en-US" sz="2000" dirty="0" smtClean="0">
                <a:solidFill>
                  <a:schemeClr val="bg1"/>
                </a:solidFill>
                <a:latin typeface="BankGothic Md BT" pitchFamily="34" charset="0"/>
              </a:rPr>
              <a:t>3 </a:t>
            </a:r>
            <a:endParaRPr lang="en-US" sz="2000" dirty="0"/>
          </a:p>
        </p:txBody>
      </p:sp>
      <p:sp>
        <p:nvSpPr>
          <p:cNvPr id="56" name="TextBox 55"/>
          <p:cNvSpPr txBox="1"/>
          <p:nvPr/>
        </p:nvSpPr>
        <p:spPr>
          <a:xfrm>
            <a:off x="6072552" y="1181040"/>
            <a:ext cx="990600" cy="400110"/>
          </a:xfrm>
          <a:prstGeom prst="rect">
            <a:avLst/>
          </a:prstGeom>
          <a:noFill/>
        </p:spPr>
        <p:txBody>
          <a:bodyPr wrap="square" rtlCol="0">
            <a:spAutoFit/>
          </a:bodyPr>
          <a:lstStyle/>
          <a:p>
            <a:r>
              <a:rPr lang="en-US" sz="2000" dirty="0" smtClean="0">
                <a:solidFill>
                  <a:schemeClr val="bg1"/>
                </a:solidFill>
                <a:latin typeface="BankGothic Md BT" pitchFamily="34" charset="0"/>
              </a:rPr>
              <a:t>4 </a:t>
            </a:r>
            <a:endParaRPr lang="en-US" sz="2000" dirty="0"/>
          </a:p>
        </p:txBody>
      </p:sp>
      <p:sp>
        <p:nvSpPr>
          <p:cNvPr id="57" name="TextBox 56"/>
          <p:cNvSpPr txBox="1"/>
          <p:nvPr/>
        </p:nvSpPr>
        <p:spPr>
          <a:xfrm>
            <a:off x="6063760" y="1181040"/>
            <a:ext cx="990600" cy="400110"/>
          </a:xfrm>
          <a:prstGeom prst="rect">
            <a:avLst/>
          </a:prstGeom>
          <a:noFill/>
        </p:spPr>
        <p:txBody>
          <a:bodyPr wrap="square" rtlCol="0">
            <a:spAutoFit/>
          </a:bodyPr>
          <a:lstStyle/>
          <a:p>
            <a:r>
              <a:rPr lang="en-US" sz="2000" dirty="0" smtClean="0">
                <a:solidFill>
                  <a:schemeClr val="bg1"/>
                </a:solidFill>
                <a:latin typeface="BankGothic Md BT" pitchFamily="34" charset="0"/>
              </a:rPr>
              <a:t>5 </a:t>
            </a:r>
            <a:endParaRPr lang="en-US" sz="2000" dirty="0"/>
          </a:p>
        </p:txBody>
      </p:sp>
      <p:sp>
        <p:nvSpPr>
          <p:cNvPr id="58" name="TextBox 57"/>
          <p:cNvSpPr txBox="1"/>
          <p:nvPr/>
        </p:nvSpPr>
        <p:spPr>
          <a:xfrm>
            <a:off x="6069624" y="1181040"/>
            <a:ext cx="990600" cy="400110"/>
          </a:xfrm>
          <a:prstGeom prst="rect">
            <a:avLst/>
          </a:prstGeom>
          <a:noFill/>
        </p:spPr>
        <p:txBody>
          <a:bodyPr wrap="square" rtlCol="0">
            <a:spAutoFit/>
          </a:bodyPr>
          <a:lstStyle/>
          <a:p>
            <a:r>
              <a:rPr lang="en-US" sz="2000" dirty="0" smtClean="0">
                <a:solidFill>
                  <a:schemeClr val="bg1"/>
                </a:solidFill>
                <a:latin typeface="BankGothic Md BT" pitchFamily="34" charset="0"/>
              </a:rPr>
              <a:t>6 </a:t>
            </a:r>
            <a:endParaRPr lang="en-US" sz="2000" dirty="0"/>
          </a:p>
        </p:txBody>
      </p:sp>
      <p:sp>
        <p:nvSpPr>
          <p:cNvPr id="62" name="Oval 61"/>
          <p:cNvSpPr>
            <a:spLocks noChangeAspect="1"/>
          </p:cNvSpPr>
          <p:nvPr/>
        </p:nvSpPr>
        <p:spPr>
          <a:xfrm>
            <a:off x="4288973" y="1681848"/>
            <a:ext cx="182880" cy="182880"/>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4267200" y="1657350"/>
            <a:ext cx="228600" cy="228600"/>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4198315" y="1588465"/>
            <a:ext cx="365760" cy="365760"/>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714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069624" y="1181040"/>
            <a:ext cx="990600" cy="400110"/>
          </a:xfrm>
          <a:prstGeom prst="rect">
            <a:avLst/>
          </a:prstGeom>
          <a:noFill/>
        </p:spPr>
        <p:txBody>
          <a:bodyPr wrap="square" rtlCol="0">
            <a:spAutoFit/>
          </a:bodyPr>
          <a:lstStyle/>
          <a:p>
            <a:r>
              <a:rPr lang="en-US" sz="2000" dirty="0" smtClean="0">
                <a:solidFill>
                  <a:schemeClr val="bg1"/>
                </a:solidFill>
                <a:latin typeface="BankGothic Md BT" pitchFamily="34" charset="0"/>
              </a:rPr>
              <a:t>8 </a:t>
            </a:r>
            <a:endParaRPr lang="en-US" sz="2000" dirty="0"/>
          </a:p>
        </p:txBody>
      </p:sp>
      <p:grpSp>
        <p:nvGrpSpPr>
          <p:cNvPr id="52" name="Group 9"/>
          <p:cNvGrpSpPr/>
          <p:nvPr/>
        </p:nvGrpSpPr>
        <p:grpSpPr>
          <a:xfrm>
            <a:off x="533400" y="514350"/>
            <a:ext cx="1543049" cy="424340"/>
            <a:chOff x="646245" y="590550"/>
            <a:chExt cx="1543049" cy="424340"/>
          </a:xfrm>
        </p:grpSpPr>
        <p:pic>
          <p:nvPicPr>
            <p:cNvPr id="59" name="Picture 58" descr="Clipboard01.gif"/>
            <p:cNvPicPr>
              <a:picLocks noChangeAspect="1"/>
            </p:cNvPicPr>
            <p:nvPr/>
          </p:nvPicPr>
          <p:blipFill>
            <a:blip r:embed="rId4"/>
            <a:stretch>
              <a:fillRect/>
            </a:stretch>
          </p:blipFill>
          <p:spPr>
            <a:xfrm rot="240000">
              <a:off x="646245" y="611864"/>
              <a:ext cx="956184" cy="403026"/>
            </a:xfrm>
            <a:prstGeom prst="rect">
              <a:avLst/>
            </a:prstGeom>
          </p:spPr>
        </p:pic>
        <p:sp>
          <p:nvSpPr>
            <p:cNvPr id="60" name="TextBox 59"/>
            <p:cNvSpPr txBox="1"/>
            <p:nvPr/>
          </p:nvSpPr>
          <p:spPr>
            <a:xfrm>
              <a:off x="970094" y="590550"/>
              <a:ext cx="1219200" cy="261610"/>
            </a:xfrm>
            <a:prstGeom prst="rect">
              <a:avLst/>
            </a:prstGeom>
            <a:noFill/>
          </p:spPr>
          <p:txBody>
            <a:bodyPr wrap="square" rtlCol="0">
              <a:spAutoFit/>
            </a:bodyPr>
            <a:lstStyle/>
            <a:p>
              <a:r>
                <a:rPr lang="en-US" sz="1100" b="1" dirty="0" smtClean="0">
                  <a:solidFill>
                    <a:schemeClr val="bg1"/>
                  </a:solidFill>
                  <a:latin typeface="BankGothic Md BT" pitchFamily="34" charset="0"/>
                </a:rPr>
                <a:t>Blue Danube</a:t>
              </a:r>
            </a:p>
          </p:txBody>
        </p:sp>
      </p:grpSp>
      <p:sp>
        <p:nvSpPr>
          <p:cNvPr id="61" name="TextBox 60"/>
          <p:cNvSpPr txBox="1"/>
          <p:nvPr/>
        </p:nvSpPr>
        <p:spPr>
          <a:xfrm>
            <a:off x="5486400" y="1181040"/>
            <a:ext cx="990600" cy="400110"/>
          </a:xfrm>
          <a:prstGeom prst="rect">
            <a:avLst/>
          </a:prstGeom>
          <a:noFill/>
        </p:spPr>
        <p:txBody>
          <a:bodyPr wrap="square" rtlCol="0">
            <a:spAutoFit/>
          </a:bodyPr>
          <a:lstStyle/>
          <a:p>
            <a:r>
              <a:rPr lang="en-US" sz="2000" dirty="0" smtClean="0">
                <a:solidFill>
                  <a:schemeClr val="bg1"/>
                </a:solidFill>
                <a:latin typeface="BankGothic Md BT" pitchFamily="34" charset="0"/>
              </a:rPr>
              <a:t>20</a:t>
            </a:r>
            <a:endParaRPr lang="en-US" sz="2000" dirty="0"/>
          </a:p>
        </p:txBody>
      </p:sp>
      <p:sp>
        <p:nvSpPr>
          <p:cNvPr id="63" name="TextBox 62"/>
          <p:cNvSpPr txBox="1"/>
          <p:nvPr/>
        </p:nvSpPr>
        <p:spPr>
          <a:xfrm>
            <a:off x="5486400" y="1181040"/>
            <a:ext cx="990600" cy="400110"/>
          </a:xfrm>
          <a:prstGeom prst="rect">
            <a:avLst/>
          </a:prstGeom>
          <a:noFill/>
        </p:spPr>
        <p:txBody>
          <a:bodyPr wrap="square" rtlCol="0">
            <a:spAutoFit/>
          </a:bodyPr>
          <a:lstStyle/>
          <a:p>
            <a:r>
              <a:rPr lang="en-US" sz="2000" dirty="0" smtClean="0">
                <a:solidFill>
                  <a:schemeClr val="bg1"/>
                </a:solidFill>
                <a:latin typeface="BankGothic Md BT" pitchFamily="34" charset="0"/>
              </a:rPr>
              <a:t>201</a:t>
            </a:r>
            <a:endParaRPr lang="en-US" sz="2000" dirty="0"/>
          </a:p>
        </p:txBody>
      </p:sp>
      <p:sp>
        <p:nvSpPr>
          <p:cNvPr id="64" name="TextBox 63"/>
          <p:cNvSpPr txBox="1"/>
          <p:nvPr/>
        </p:nvSpPr>
        <p:spPr>
          <a:xfrm>
            <a:off x="5867400" y="1181040"/>
            <a:ext cx="990600" cy="400110"/>
          </a:xfrm>
          <a:prstGeom prst="rect">
            <a:avLst/>
          </a:prstGeom>
          <a:noFill/>
        </p:spPr>
        <p:txBody>
          <a:bodyPr wrap="square" rtlCol="0">
            <a:spAutoFit/>
          </a:bodyPr>
          <a:lstStyle/>
          <a:p>
            <a:r>
              <a:rPr lang="en-US" sz="2000" dirty="0" smtClean="0">
                <a:solidFill>
                  <a:schemeClr val="bg1"/>
                </a:solidFill>
                <a:latin typeface="BankGothic Md BT" pitchFamily="34" charset="0"/>
              </a:rPr>
              <a:t>0 </a:t>
            </a:r>
            <a:endParaRPr lang="en-US" sz="2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 presetClass="entr" presetSubtype="0" fill="hold" grpId="0" nodeType="afterEffect">
                                  <p:stCondLst>
                                    <p:cond delay="500"/>
                                  </p:stCondLst>
                                  <p:childTnLst>
                                    <p:set>
                                      <p:cBhvr>
                                        <p:cTn id="10" dur="1" fill="hold">
                                          <p:stCondLst>
                                            <p:cond delay="0"/>
                                          </p:stCondLst>
                                        </p:cTn>
                                        <p:tgtEl>
                                          <p:spTgt spid="61">
                                            <p:txEl>
                                              <p:pRg st="0" end="0"/>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64">
                                            <p:txEl>
                                              <p:pRg st="0" end="0"/>
                                            </p:txEl>
                                          </p:spTgt>
                                        </p:tgtEl>
                                        <p:attrNameLst>
                                          <p:attrName>style.visibility</p:attrName>
                                        </p:attrNameLst>
                                      </p:cBhvr>
                                      <p:to>
                                        <p:strVal val="visible"/>
                                      </p:to>
                                    </p:set>
                                  </p:childTnLst>
                                </p:cTn>
                              </p:par>
                              <p:par>
                                <p:cTn id="13" presetID="1" presetClass="entr" presetSubtype="0" fill="hold" grpId="1" nodeType="withEffect">
                                  <p:stCondLst>
                                    <p:cond delay="500"/>
                                  </p:stCondLst>
                                  <p:childTnLst>
                                    <p:set>
                                      <p:cBhvr>
                                        <p:cTn id="14" dur="1" fill="hold">
                                          <p:stCondLst>
                                            <p:cond delay="0"/>
                                          </p:stCondLst>
                                        </p:cTn>
                                        <p:tgtEl>
                                          <p:spTgt spid="50">
                                            <p:txEl>
                                              <p:pRg st="0" end="0"/>
                                            </p:txEl>
                                          </p:spTgt>
                                        </p:tgtEl>
                                        <p:attrNameLst>
                                          <p:attrName>style.visibility</p:attrName>
                                        </p:attrNameLst>
                                      </p:cBhvr>
                                      <p:to>
                                        <p:strVal val="visible"/>
                                      </p:to>
                                    </p:set>
                                  </p:childTnLst>
                                </p:cTn>
                              </p:par>
                              <p:par>
                                <p:cTn id="15" presetID="10" presetClass="entr" presetSubtype="0" fill="hold" grpId="2" nodeType="withEffect">
                                  <p:stCondLst>
                                    <p:cond delay="400"/>
                                  </p:stCondLst>
                                  <p:iterate type="lt">
                                    <p:tmPct val="0"/>
                                  </p:iterate>
                                  <p:childTnLst>
                                    <p:set>
                                      <p:cBhvr>
                                        <p:cTn id="16" dur="1" fill="hold">
                                          <p:stCondLst>
                                            <p:cond delay="0"/>
                                          </p:stCondLst>
                                        </p:cTn>
                                        <p:tgtEl>
                                          <p:spTgt spid="14"/>
                                        </p:tgtEl>
                                        <p:attrNameLst>
                                          <p:attrName>style.visibility</p:attrName>
                                        </p:attrNameLst>
                                      </p:cBhvr>
                                      <p:to>
                                        <p:strVal val="visible"/>
                                      </p:to>
                                    </p:set>
                                    <p:animEffect transition="in" filter="fade">
                                      <p:cBhvr>
                                        <p:cTn id="17" dur="1800"/>
                                        <p:tgtEl>
                                          <p:spTgt spid="14"/>
                                        </p:tgtEl>
                                      </p:cBhvr>
                                    </p:animEffect>
                                  </p:childTnLst>
                                </p:cTn>
                              </p:par>
                            </p:childTnLst>
                          </p:cTn>
                        </p:par>
                        <p:par>
                          <p:cTn id="18" fill="hold">
                            <p:stCondLst>
                              <p:cond delay="3200"/>
                            </p:stCondLst>
                            <p:childTnLst>
                              <p:par>
                                <p:cTn id="19" presetID="10" presetClass="exit" presetSubtype="0" fill="hold" nodeType="afterEffect">
                                  <p:stCondLst>
                                    <p:cond delay="1000"/>
                                  </p:stCondLst>
                                  <p:childTnLst>
                                    <p:animEffect transition="out" filter="fade">
                                      <p:cBhvr>
                                        <p:cTn id="20" dur="100"/>
                                        <p:tgtEl>
                                          <p:spTgt spid="50">
                                            <p:txEl>
                                              <p:pRg st="0" end="0"/>
                                            </p:txEl>
                                          </p:spTgt>
                                        </p:tgtEl>
                                      </p:cBhvr>
                                    </p:animEffect>
                                    <p:set>
                                      <p:cBhvr>
                                        <p:cTn id="21" dur="1" fill="hold">
                                          <p:stCondLst>
                                            <p:cond delay="99"/>
                                          </p:stCondLst>
                                        </p:cTn>
                                        <p:tgtEl>
                                          <p:spTgt spid="50">
                                            <p:txEl>
                                              <p:pRg st="0" end="0"/>
                                            </p:txEl>
                                          </p:spTgt>
                                        </p:tgtEl>
                                        <p:attrNameLst>
                                          <p:attrName>style.visibility</p:attrName>
                                        </p:attrNameLst>
                                      </p:cBhvr>
                                      <p:to>
                                        <p:strVal val="hidden"/>
                                      </p:to>
                                    </p:set>
                                  </p:childTnLst>
                                </p:cTn>
                              </p:par>
                            </p:childTnLst>
                          </p:cTn>
                        </p:par>
                        <p:par>
                          <p:cTn id="22" fill="hold">
                            <p:stCondLst>
                              <p:cond delay="4300"/>
                            </p:stCondLst>
                            <p:childTnLst>
                              <p:par>
                                <p:cTn id="23" presetID="1"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par>
                          <p:cTn id="25" fill="hold">
                            <p:stCondLst>
                              <p:cond delay="4300"/>
                            </p:stCondLst>
                            <p:childTnLst>
                              <p:par>
                                <p:cTn id="26" presetID="55" presetClass="entr" presetSubtype="0" fill="hold" grpId="0" nodeType="afterEffect">
                                  <p:stCondLst>
                                    <p:cond delay="500"/>
                                  </p:stCondLst>
                                  <p:childTnLst>
                                    <p:set>
                                      <p:cBhvr>
                                        <p:cTn id="27" dur="1" fill="hold">
                                          <p:stCondLst>
                                            <p:cond delay="0"/>
                                          </p:stCondLst>
                                        </p:cTn>
                                        <p:tgtEl>
                                          <p:spTgt spid="62"/>
                                        </p:tgtEl>
                                        <p:attrNameLst>
                                          <p:attrName>style.visibility</p:attrName>
                                        </p:attrNameLst>
                                      </p:cBhvr>
                                      <p:to>
                                        <p:strVal val="visible"/>
                                      </p:to>
                                    </p:set>
                                    <p:anim calcmode="lin" valueType="num">
                                      <p:cBhvr>
                                        <p:cTn id="28" dur="1000" fill="hold"/>
                                        <p:tgtEl>
                                          <p:spTgt spid="62"/>
                                        </p:tgtEl>
                                        <p:attrNameLst>
                                          <p:attrName>ppt_w</p:attrName>
                                        </p:attrNameLst>
                                      </p:cBhvr>
                                      <p:tavLst>
                                        <p:tav tm="0">
                                          <p:val>
                                            <p:strVal val="#ppt_w*0.70"/>
                                          </p:val>
                                        </p:tav>
                                        <p:tav tm="100000">
                                          <p:val>
                                            <p:strVal val="#ppt_w"/>
                                          </p:val>
                                        </p:tav>
                                      </p:tavLst>
                                    </p:anim>
                                    <p:anim calcmode="lin" valueType="num">
                                      <p:cBhvr>
                                        <p:cTn id="29" dur="1000" fill="hold"/>
                                        <p:tgtEl>
                                          <p:spTgt spid="62"/>
                                        </p:tgtEl>
                                        <p:attrNameLst>
                                          <p:attrName>ppt_h</p:attrName>
                                        </p:attrNameLst>
                                      </p:cBhvr>
                                      <p:tavLst>
                                        <p:tav tm="0">
                                          <p:val>
                                            <p:strVal val="#ppt_h"/>
                                          </p:val>
                                        </p:tav>
                                        <p:tav tm="100000">
                                          <p:val>
                                            <p:strVal val="#ppt_h"/>
                                          </p:val>
                                        </p:tav>
                                      </p:tavLst>
                                    </p:anim>
                                    <p:animEffect transition="in" filter="fade">
                                      <p:cBhvr>
                                        <p:cTn id="30" dur="1000"/>
                                        <p:tgtEl>
                                          <p:spTgt spid="62"/>
                                        </p:tgtEl>
                                      </p:cBhvr>
                                    </p:animEffect>
                                  </p:childTnLst>
                                </p:cTn>
                              </p:par>
                            </p:childTnLst>
                          </p:cTn>
                        </p:par>
                        <p:par>
                          <p:cTn id="31" fill="hold">
                            <p:stCondLst>
                              <p:cond delay="5800"/>
                            </p:stCondLst>
                            <p:childTnLst>
                              <p:par>
                                <p:cTn id="32" presetID="10" presetClass="exit" presetSubtype="0" fill="hold" grpId="1" nodeType="afterEffect">
                                  <p:stCondLst>
                                    <p:cond delay="1000"/>
                                  </p:stCondLst>
                                  <p:childTnLst>
                                    <p:animEffect transition="out" filter="fade">
                                      <p:cBhvr>
                                        <p:cTn id="33" dur="100"/>
                                        <p:tgtEl>
                                          <p:spTgt spid="48"/>
                                        </p:tgtEl>
                                      </p:cBhvr>
                                    </p:animEffect>
                                    <p:set>
                                      <p:cBhvr>
                                        <p:cTn id="34" dur="1" fill="hold">
                                          <p:stCondLst>
                                            <p:cond delay="99"/>
                                          </p:stCondLst>
                                        </p:cTn>
                                        <p:tgtEl>
                                          <p:spTgt spid="48"/>
                                        </p:tgtEl>
                                        <p:attrNameLst>
                                          <p:attrName>style.visibility</p:attrName>
                                        </p:attrNameLst>
                                      </p:cBhvr>
                                      <p:to>
                                        <p:strVal val="hidden"/>
                                      </p:to>
                                    </p:set>
                                  </p:childTnLst>
                                </p:cTn>
                              </p:par>
                            </p:childTnLst>
                          </p:cTn>
                        </p:par>
                        <p:par>
                          <p:cTn id="35" fill="hold">
                            <p:stCondLst>
                              <p:cond delay="6900"/>
                            </p:stCondLst>
                            <p:childTnLst>
                              <p:par>
                                <p:cTn id="36" presetID="1" presetClass="exit" presetSubtype="0" fill="hold" grpId="1" nodeType="afterEffect">
                                  <p:stCondLst>
                                    <p:cond delay="0"/>
                                  </p:stCondLst>
                                  <p:childTnLst>
                                    <p:set>
                                      <p:cBhvr>
                                        <p:cTn id="37" dur="1" fill="hold">
                                          <p:stCondLst>
                                            <p:cond delay="0"/>
                                          </p:stCondLst>
                                        </p:cTn>
                                        <p:tgtEl>
                                          <p:spTgt spid="61">
                                            <p:txEl>
                                              <p:pRg st="0" end="0"/>
                                            </p:txEl>
                                          </p:spTgt>
                                        </p:tgtEl>
                                        <p:attrNameLst>
                                          <p:attrName>style.visibility</p:attrName>
                                        </p:attrNameLst>
                                      </p:cBhvr>
                                      <p:to>
                                        <p:strVal val="hidden"/>
                                      </p:to>
                                    </p:set>
                                  </p:childTnLst>
                                </p:cTn>
                              </p:par>
                            </p:childTnLst>
                          </p:cTn>
                        </p:par>
                        <p:par>
                          <p:cTn id="38" fill="hold">
                            <p:stCondLst>
                              <p:cond delay="6900"/>
                            </p:stCondLst>
                            <p:childTnLst>
                              <p:par>
                                <p:cTn id="39" presetID="1" presetClass="exit" presetSubtype="0" fill="hold" nodeType="afterEffect">
                                  <p:stCondLst>
                                    <p:cond delay="0"/>
                                  </p:stCondLst>
                                  <p:childTnLst>
                                    <p:set>
                                      <p:cBhvr>
                                        <p:cTn id="40" dur="1" fill="hold">
                                          <p:stCondLst>
                                            <p:cond delay="0"/>
                                          </p:stCondLst>
                                        </p:cTn>
                                        <p:tgtEl>
                                          <p:spTgt spid="64">
                                            <p:txEl>
                                              <p:pRg st="0" end="0"/>
                                            </p:txEl>
                                          </p:spTgt>
                                        </p:tgtEl>
                                        <p:attrNameLst>
                                          <p:attrName>style.visibility</p:attrName>
                                        </p:attrNameLst>
                                      </p:cBhvr>
                                      <p:to>
                                        <p:strVal val="hidden"/>
                                      </p:to>
                                    </p:set>
                                  </p:childTnLst>
                                </p:cTn>
                              </p:par>
                            </p:childTnLst>
                          </p:cTn>
                        </p:par>
                        <p:par>
                          <p:cTn id="41" fill="hold">
                            <p:stCondLst>
                              <p:cond delay="6900"/>
                            </p:stCondLst>
                            <p:childTnLst>
                              <p:par>
                                <p:cTn id="42" presetID="1" presetClass="entr" presetSubtype="0" fill="hold" grpId="0" nodeType="afterEffect">
                                  <p:stCondLst>
                                    <p:cond delay="0"/>
                                  </p:stCondLst>
                                  <p:childTnLst>
                                    <p:set>
                                      <p:cBhvr>
                                        <p:cTn id="43" dur="1" fill="hold">
                                          <p:stCondLst>
                                            <p:cond delay="0"/>
                                          </p:stCondLst>
                                        </p:cTn>
                                        <p:tgtEl>
                                          <p:spTgt spid="63">
                                            <p:txEl>
                                              <p:pRg st="0" end="0"/>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childTnLst>
                                </p:cTn>
                              </p:par>
                            </p:childTnLst>
                          </p:cTn>
                        </p:par>
                        <p:par>
                          <p:cTn id="46" fill="hold">
                            <p:stCondLst>
                              <p:cond delay="6900"/>
                            </p:stCondLst>
                            <p:childTnLst>
                              <p:par>
                                <p:cTn id="47" presetID="55" presetClass="entr" presetSubtype="0" fill="hold" grpId="0" nodeType="afterEffect">
                                  <p:stCondLst>
                                    <p:cond delay="500"/>
                                  </p:stCondLst>
                                  <p:childTnLst>
                                    <p:set>
                                      <p:cBhvr>
                                        <p:cTn id="48" dur="1" fill="hold">
                                          <p:stCondLst>
                                            <p:cond delay="0"/>
                                          </p:stCondLst>
                                        </p:cTn>
                                        <p:tgtEl>
                                          <p:spTgt spid="68"/>
                                        </p:tgtEl>
                                        <p:attrNameLst>
                                          <p:attrName>style.visibility</p:attrName>
                                        </p:attrNameLst>
                                      </p:cBhvr>
                                      <p:to>
                                        <p:strVal val="visible"/>
                                      </p:to>
                                    </p:set>
                                    <p:anim calcmode="lin" valueType="num">
                                      <p:cBhvr>
                                        <p:cTn id="49" dur="1000" fill="hold"/>
                                        <p:tgtEl>
                                          <p:spTgt spid="68"/>
                                        </p:tgtEl>
                                        <p:attrNameLst>
                                          <p:attrName>ppt_w</p:attrName>
                                        </p:attrNameLst>
                                      </p:cBhvr>
                                      <p:tavLst>
                                        <p:tav tm="0">
                                          <p:val>
                                            <p:strVal val="#ppt_w*0.70"/>
                                          </p:val>
                                        </p:tav>
                                        <p:tav tm="100000">
                                          <p:val>
                                            <p:strVal val="#ppt_w"/>
                                          </p:val>
                                        </p:tav>
                                      </p:tavLst>
                                    </p:anim>
                                    <p:anim calcmode="lin" valueType="num">
                                      <p:cBhvr>
                                        <p:cTn id="50" dur="1000" fill="hold"/>
                                        <p:tgtEl>
                                          <p:spTgt spid="68"/>
                                        </p:tgtEl>
                                        <p:attrNameLst>
                                          <p:attrName>ppt_h</p:attrName>
                                        </p:attrNameLst>
                                      </p:cBhvr>
                                      <p:tavLst>
                                        <p:tav tm="0">
                                          <p:val>
                                            <p:strVal val="#ppt_h"/>
                                          </p:val>
                                        </p:tav>
                                        <p:tav tm="100000">
                                          <p:val>
                                            <p:strVal val="#ppt_h"/>
                                          </p:val>
                                        </p:tav>
                                      </p:tavLst>
                                    </p:anim>
                                    <p:animEffect transition="in" filter="fade">
                                      <p:cBhvr>
                                        <p:cTn id="51" dur="1000"/>
                                        <p:tgtEl>
                                          <p:spTgt spid="68"/>
                                        </p:tgtEl>
                                      </p:cBhvr>
                                    </p:animEffect>
                                  </p:childTnLst>
                                </p:cTn>
                              </p:par>
                            </p:childTnLst>
                          </p:cTn>
                        </p:par>
                        <p:par>
                          <p:cTn id="52" fill="hold">
                            <p:stCondLst>
                              <p:cond delay="8400"/>
                            </p:stCondLst>
                            <p:childTnLst>
                              <p:par>
                                <p:cTn id="53" presetID="10" presetClass="exit" presetSubtype="0" fill="hold" grpId="1" nodeType="afterEffect">
                                  <p:stCondLst>
                                    <p:cond delay="1000"/>
                                  </p:stCondLst>
                                  <p:childTnLst>
                                    <p:animEffect transition="out" filter="fade">
                                      <p:cBhvr>
                                        <p:cTn id="54" dur="100"/>
                                        <p:tgtEl>
                                          <p:spTgt spid="51"/>
                                        </p:tgtEl>
                                      </p:cBhvr>
                                    </p:animEffect>
                                    <p:set>
                                      <p:cBhvr>
                                        <p:cTn id="55" dur="1" fill="hold">
                                          <p:stCondLst>
                                            <p:cond delay="99"/>
                                          </p:stCondLst>
                                        </p:cTn>
                                        <p:tgtEl>
                                          <p:spTgt spid="51"/>
                                        </p:tgtEl>
                                        <p:attrNameLst>
                                          <p:attrName>style.visibility</p:attrName>
                                        </p:attrNameLst>
                                      </p:cBhvr>
                                      <p:to>
                                        <p:strVal val="hidden"/>
                                      </p:to>
                                    </p:set>
                                  </p:childTnLst>
                                </p:cTn>
                              </p:par>
                            </p:childTnLst>
                          </p:cTn>
                        </p:par>
                        <p:par>
                          <p:cTn id="56" fill="hold">
                            <p:stCondLst>
                              <p:cond delay="9500"/>
                            </p:stCondLst>
                            <p:childTnLst>
                              <p:par>
                                <p:cTn id="57" presetID="1"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par>
                          <p:cTn id="59" fill="hold">
                            <p:stCondLst>
                              <p:cond delay="9500"/>
                            </p:stCondLst>
                            <p:childTnLst>
                              <p:par>
                                <p:cTn id="60" presetID="55" presetClass="entr" presetSubtype="0" fill="hold" grpId="0" nodeType="afterEffect">
                                  <p:stCondLst>
                                    <p:cond delay="500"/>
                                  </p:stCondLst>
                                  <p:childTnLst>
                                    <p:set>
                                      <p:cBhvr>
                                        <p:cTn id="61" dur="1" fill="hold">
                                          <p:stCondLst>
                                            <p:cond delay="0"/>
                                          </p:stCondLst>
                                        </p:cTn>
                                        <p:tgtEl>
                                          <p:spTgt spid="69"/>
                                        </p:tgtEl>
                                        <p:attrNameLst>
                                          <p:attrName>style.visibility</p:attrName>
                                        </p:attrNameLst>
                                      </p:cBhvr>
                                      <p:to>
                                        <p:strVal val="visible"/>
                                      </p:to>
                                    </p:set>
                                    <p:anim calcmode="lin" valueType="num">
                                      <p:cBhvr>
                                        <p:cTn id="62" dur="1000" fill="hold"/>
                                        <p:tgtEl>
                                          <p:spTgt spid="69"/>
                                        </p:tgtEl>
                                        <p:attrNameLst>
                                          <p:attrName>ppt_w</p:attrName>
                                        </p:attrNameLst>
                                      </p:cBhvr>
                                      <p:tavLst>
                                        <p:tav tm="0">
                                          <p:val>
                                            <p:strVal val="#ppt_w*0.70"/>
                                          </p:val>
                                        </p:tav>
                                        <p:tav tm="100000">
                                          <p:val>
                                            <p:strVal val="#ppt_w"/>
                                          </p:val>
                                        </p:tav>
                                      </p:tavLst>
                                    </p:anim>
                                    <p:anim calcmode="lin" valueType="num">
                                      <p:cBhvr>
                                        <p:cTn id="63" dur="1000" fill="hold"/>
                                        <p:tgtEl>
                                          <p:spTgt spid="69"/>
                                        </p:tgtEl>
                                        <p:attrNameLst>
                                          <p:attrName>ppt_h</p:attrName>
                                        </p:attrNameLst>
                                      </p:cBhvr>
                                      <p:tavLst>
                                        <p:tav tm="0">
                                          <p:val>
                                            <p:strVal val="#ppt_h"/>
                                          </p:val>
                                        </p:tav>
                                        <p:tav tm="100000">
                                          <p:val>
                                            <p:strVal val="#ppt_h"/>
                                          </p:val>
                                        </p:tav>
                                      </p:tavLst>
                                    </p:anim>
                                    <p:animEffect transition="in" filter="fade">
                                      <p:cBhvr>
                                        <p:cTn id="64" dur="1000"/>
                                        <p:tgtEl>
                                          <p:spTgt spid="69"/>
                                        </p:tgtEl>
                                      </p:cBhvr>
                                    </p:animEffect>
                                  </p:childTnLst>
                                </p:cTn>
                              </p:par>
                            </p:childTnLst>
                          </p:cTn>
                        </p:par>
                        <p:par>
                          <p:cTn id="65" fill="hold">
                            <p:stCondLst>
                              <p:cond delay="11000"/>
                            </p:stCondLst>
                            <p:childTnLst>
                              <p:par>
                                <p:cTn id="66" presetID="10" presetClass="exit" presetSubtype="0" fill="hold" grpId="1" nodeType="afterEffect">
                                  <p:stCondLst>
                                    <p:cond delay="1000"/>
                                  </p:stCondLst>
                                  <p:childTnLst>
                                    <p:animEffect transition="out" filter="fade">
                                      <p:cBhvr>
                                        <p:cTn id="67" dur="100"/>
                                        <p:tgtEl>
                                          <p:spTgt spid="53"/>
                                        </p:tgtEl>
                                      </p:cBhvr>
                                    </p:animEffect>
                                    <p:set>
                                      <p:cBhvr>
                                        <p:cTn id="68" dur="1" fill="hold">
                                          <p:stCondLst>
                                            <p:cond delay="99"/>
                                          </p:stCondLst>
                                        </p:cTn>
                                        <p:tgtEl>
                                          <p:spTgt spid="53"/>
                                        </p:tgtEl>
                                        <p:attrNameLst>
                                          <p:attrName>style.visibility</p:attrName>
                                        </p:attrNameLst>
                                      </p:cBhvr>
                                      <p:to>
                                        <p:strVal val="hidden"/>
                                      </p:to>
                                    </p:set>
                                  </p:childTnLst>
                                </p:cTn>
                              </p:par>
                            </p:childTnLst>
                          </p:cTn>
                        </p:par>
                        <p:par>
                          <p:cTn id="69" fill="hold">
                            <p:stCondLst>
                              <p:cond delay="12100"/>
                            </p:stCondLst>
                            <p:childTnLst>
                              <p:par>
                                <p:cTn id="70" presetID="1" presetClass="entr" presetSubtype="0" fill="hold" grpId="0" nodeType="afterEffect">
                                  <p:stCondLst>
                                    <p:cond delay="0"/>
                                  </p:stCondLst>
                                  <p:childTnLst>
                                    <p:set>
                                      <p:cBhvr>
                                        <p:cTn id="71" dur="1" fill="hold">
                                          <p:stCondLst>
                                            <p:cond delay="0"/>
                                          </p:stCondLst>
                                        </p:cTn>
                                        <p:tgtEl>
                                          <p:spTgt spid="54"/>
                                        </p:tgtEl>
                                        <p:attrNameLst>
                                          <p:attrName>style.visibility</p:attrName>
                                        </p:attrNameLst>
                                      </p:cBhvr>
                                      <p:to>
                                        <p:strVal val="visible"/>
                                      </p:to>
                                    </p:set>
                                  </p:childTnLst>
                                </p:cTn>
                              </p:par>
                              <p:par>
                                <p:cTn id="72" presetID="1" presetClass="entr" presetSubtype="0" fill="hold" grpId="2" nodeType="with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par>
                                <p:cTn id="74" presetID="1" presetClass="entr" presetSubtype="0" fill="hold" grpId="2" nodeType="with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par>
                                <p:cTn id="76" presetID="1" presetClass="entr" presetSubtype="0" fill="hold" grpId="2" nodeType="withEffect">
                                  <p:stCondLst>
                                    <p:cond delay="0"/>
                                  </p:stCondLst>
                                  <p:childTnLst>
                                    <p:set>
                                      <p:cBhvr>
                                        <p:cTn id="77" dur="1" fill="hold">
                                          <p:stCondLst>
                                            <p:cond delay="0"/>
                                          </p:stCondLst>
                                        </p:cTn>
                                        <p:tgtEl>
                                          <p:spTgt spid="25"/>
                                        </p:tgtEl>
                                        <p:attrNameLst>
                                          <p:attrName>style.visibility</p:attrName>
                                        </p:attrNameLst>
                                      </p:cBhvr>
                                      <p:to>
                                        <p:strVal val="visible"/>
                                      </p:to>
                                    </p:set>
                                  </p:childTnLst>
                                </p:cTn>
                              </p:par>
                            </p:childTnLst>
                          </p:cTn>
                        </p:par>
                        <p:par>
                          <p:cTn id="78" fill="hold">
                            <p:stCondLst>
                              <p:cond delay="12100"/>
                            </p:stCondLst>
                            <p:childTnLst>
                              <p:par>
                                <p:cTn id="79" presetID="0" presetClass="path" presetSubtype="0" accel="50000" decel="50000" fill="hold" grpId="1" nodeType="afterEffect">
                                  <p:stCondLst>
                                    <p:cond delay="500"/>
                                  </p:stCondLst>
                                  <p:childTnLst>
                                    <p:animMotion origin="layout" path="M 3.05556E-6 6.17284E-7 L 0.03941 0.18858 " pathEditMode="relative" rAng="0" ptsTypes="AA">
                                      <p:cBhvr>
                                        <p:cTn id="80" dur="1000" fill="hold"/>
                                        <p:tgtEl>
                                          <p:spTgt spid="25"/>
                                        </p:tgtEl>
                                        <p:attrNameLst>
                                          <p:attrName>ppt_x</p:attrName>
                                          <p:attrName>ppt_y</p:attrName>
                                        </p:attrNameLst>
                                      </p:cBhvr>
                                      <p:rCtr x="20" y="94"/>
                                    </p:animMotion>
                                  </p:childTnLst>
                                </p:cTn>
                              </p:par>
                            </p:childTnLst>
                          </p:cTn>
                        </p:par>
                        <p:par>
                          <p:cTn id="81" fill="hold">
                            <p:stCondLst>
                              <p:cond delay="13600"/>
                            </p:stCondLst>
                            <p:childTnLst>
                              <p:par>
                                <p:cTn id="82" presetID="0" presetClass="path" presetSubtype="0" accel="50000" decel="50000" fill="hold" grpId="1" nodeType="afterEffect">
                                  <p:stCondLst>
                                    <p:cond delay="0"/>
                                  </p:stCondLst>
                                  <p:childTnLst>
                                    <p:animMotion origin="layout" path="M 3.05556E-6 6.17284E-7 L -0.07726 -0.10772 " pathEditMode="relative" rAng="0" ptsTypes="AA">
                                      <p:cBhvr>
                                        <p:cTn id="83" dur="1000" fill="hold"/>
                                        <p:tgtEl>
                                          <p:spTgt spid="24"/>
                                        </p:tgtEl>
                                        <p:attrNameLst>
                                          <p:attrName>ppt_x</p:attrName>
                                          <p:attrName>ppt_y</p:attrName>
                                        </p:attrNameLst>
                                      </p:cBhvr>
                                      <p:rCtr x="-39" y="-54"/>
                                    </p:animMotion>
                                  </p:childTnLst>
                                </p:cTn>
                              </p:par>
                            </p:childTnLst>
                          </p:cTn>
                        </p:par>
                        <p:par>
                          <p:cTn id="84" fill="hold">
                            <p:stCondLst>
                              <p:cond delay="14600"/>
                            </p:stCondLst>
                            <p:childTnLst>
                              <p:par>
                                <p:cTn id="85" presetID="0" presetClass="path" presetSubtype="0" accel="50000" decel="50000" fill="hold" grpId="1" nodeType="afterEffect">
                                  <p:stCondLst>
                                    <p:cond delay="0"/>
                                  </p:stCondLst>
                                  <p:childTnLst>
                                    <p:animMotion origin="layout" path="M 3.05556E-6 6.17284E-7 L 0.13107 0.33673 " pathEditMode="relative" rAng="0" ptsTypes="AA">
                                      <p:cBhvr>
                                        <p:cTn id="86" dur="1000" fill="hold"/>
                                        <p:tgtEl>
                                          <p:spTgt spid="26"/>
                                        </p:tgtEl>
                                        <p:attrNameLst>
                                          <p:attrName>ppt_x</p:attrName>
                                          <p:attrName>ppt_y</p:attrName>
                                        </p:attrNameLst>
                                      </p:cBhvr>
                                      <p:rCtr x="65" y="168"/>
                                    </p:animMotion>
                                  </p:childTnLst>
                                </p:cTn>
                              </p:par>
                            </p:childTnLst>
                          </p:cTn>
                        </p:par>
                        <p:par>
                          <p:cTn id="87" fill="hold">
                            <p:stCondLst>
                              <p:cond delay="15600"/>
                            </p:stCondLst>
                            <p:childTnLst>
                              <p:par>
                                <p:cTn id="88" presetID="10" presetClass="exit" presetSubtype="0" fill="hold" grpId="1" nodeType="afterEffect">
                                  <p:stCondLst>
                                    <p:cond delay="1000"/>
                                  </p:stCondLst>
                                  <p:childTnLst>
                                    <p:animEffect transition="out" filter="fade">
                                      <p:cBhvr>
                                        <p:cTn id="89" dur="100"/>
                                        <p:tgtEl>
                                          <p:spTgt spid="54"/>
                                        </p:tgtEl>
                                      </p:cBhvr>
                                    </p:animEffect>
                                    <p:set>
                                      <p:cBhvr>
                                        <p:cTn id="90" dur="1" fill="hold">
                                          <p:stCondLst>
                                            <p:cond delay="99"/>
                                          </p:stCondLst>
                                        </p:cTn>
                                        <p:tgtEl>
                                          <p:spTgt spid="54"/>
                                        </p:tgtEl>
                                        <p:attrNameLst>
                                          <p:attrName>style.visibility</p:attrName>
                                        </p:attrNameLst>
                                      </p:cBhvr>
                                      <p:to>
                                        <p:strVal val="hidden"/>
                                      </p:to>
                                    </p:set>
                                  </p:childTnLst>
                                </p:cTn>
                              </p:par>
                            </p:childTnLst>
                          </p:cTn>
                        </p:par>
                        <p:par>
                          <p:cTn id="91" fill="hold">
                            <p:stCondLst>
                              <p:cond delay="16700"/>
                            </p:stCondLst>
                            <p:childTnLst>
                              <p:par>
                                <p:cTn id="92" presetID="1" presetClass="entr" presetSubtype="0" fill="hold" grpId="0" nodeType="after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29"/>
                                        </p:tgtEl>
                                        <p:attrNameLst>
                                          <p:attrName>style.visibility</p:attrName>
                                        </p:attrNameLst>
                                      </p:cBhvr>
                                      <p:to>
                                        <p:strVal val="visible"/>
                                      </p:to>
                                    </p:set>
                                  </p:childTnLst>
                                </p:cTn>
                              </p:par>
                            </p:childTnLst>
                          </p:cTn>
                        </p:par>
                        <p:par>
                          <p:cTn id="100" fill="hold">
                            <p:stCondLst>
                              <p:cond delay="16700"/>
                            </p:stCondLst>
                            <p:childTnLst>
                              <p:par>
                                <p:cTn id="101" presetID="0" presetClass="path" presetSubtype="0" accel="50000" decel="50000" fill="hold" grpId="1" nodeType="afterEffect">
                                  <p:stCondLst>
                                    <p:cond delay="500"/>
                                  </p:stCondLst>
                                  <p:childTnLst>
                                    <p:animMotion origin="layout" path="M 5.55556E-7 3.95062E-6 L 0.02743 -0.02531 " pathEditMode="relative" rAng="0" ptsTypes="AA">
                                      <p:cBhvr>
                                        <p:cTn id="102" dur="1000" fill="hold"/>
                                        <p:tgtEl>
                                          <p:spTgt spid="29"/>
                                        </p:tgtEl>
                                        <p:attrNameLst>
                                          <p:attrName>ppt_x</p:attrName>
                                          <p:attrName>ppt_y</p:attrName>
                                        </p:attrNameLst>
                                      </p:cBhvr>
                                      <p:rCtr x="14" y="-13"/>
                                    </p:animMotion>
                                  </p:childTnLst>
                                </p:cTn>
                              </p:par>
                            </p:childTnLst>
                          </p:cTn>
                        </p:par>
                        <p:par>
                          <p:cTn id="103" fill="hold">
                            <p:stCondLst>
                              <p:cond delay="18200"/>
                            </p:stCondLst>
                            <p:childTnLst>
                              <p:par>
                                <p:cTn id="104" presetID="0" presetClass="path" presetSubtype="0" accel="50000" decel="50000" fill="hold" grpId="1" nodeType="afterEffect">
                                  <p:stCondLst>
                                    <p:cond delay="0"/>
                                  </p:stCondLst>
                                  <p:childTnLst>
                                    <p:animMotion origin="layout" path="M 3.05556E-6 6.17284E-7 L 0.03107 0.0108 " pathEditMode="relative" rAng="0" ptsTypes="AA">
                                      <p:cBhvr>
                                        <p:cTn id="105" dur="1000" fill="hold"/>
                                        <p:tgtEl>
                                          <p:spTgt spid="28"/>
                                        </p:tgtEl>
                                        <p:attrNameLst>
                                          <p:attrName>ppt_x</p:attrName>
                                          <p:attrName>ppt_y</p:attrName>
                                        </p:attrNameLst>
                                      </p:cBhvr>
                                      <p:rCtr x="15" y="5"/>
                                    </p:animMotion>
                                  </p:childTnLst>
                                </p:cTn>
                              </p:par>
                            </p:childTnLst>
                          </p:cTn>
                        </p:par>
                        <p:par>
                          <p:cTn id="106" fill="hold">
                            <p:stCondLst>
                              <p:cond delay="19200"/>
                            </p:stCondLst>
                            <p:childTnLst>
                              <p:par>
                                <p:cTn id="107" presetID="0" presetClass="path" presetSubtype="0" accel="50000" decel="50000" fill="hold" grpId="1" nodeType="afterEffect">
                                  <p:stCondLst>
                                    <p:cond delay="0"/>
                                  </p:stCondLst>
                                  <p:childTnLst>
                                    <p:animMotion origin="layout" path="M 3.05556E-6 6.17284E-7 L 0.02274 0.04043 " pathEditMode="relative" rAng="0" ptsTypes="AA">
                                      <p:cBhvr>
                                        <p:cTn id="108" dur="1000" fill="hold"/>
                                        <p:tgtEl>
                                          <p:spTgt spid="27"/>
                                        </p:tgtEl>
                                        <p:attrNameLst>
                                          <p:attrName>ppt_x</p:attrName>
                                          <p:attrName>ppt_y</p:attrName>
                                        </p:attrNameLst>
                                      </p:cBhvr>
                                      <p:rCtr x="11" y="20"/>
                                    </p:animMotion>
                                  </p:childTnLst>
                                </p:cTn>
                              </p:par>
                            </p:childTnLst>
                          </p:cTn>
                        </p:par>
                        <p:par>
                          <p:cTn id="109" fill="hold">
                            <p:stCondLst>
                              <p:cond delay="20200"/>
                            </p:stCondLst>
                            <p:childTnLst>
                              <p:par>
                                <p:cTn id="110" presetID="10" presetClass="exit" presetSubtype="0" fill="hold" grpId="1" nodeType="afterEffect">
                                  <p:stCondLst>
                                    <p:cond delay="1000"/>
                                  </p:stCondLst>
                                  <p:childTnLst>
                                    <p:animEffect transition="out" filter="fade">
                                      <p:cBhvr>
                                        <p:cTn id="111" dur="100"/>
                                        <p:tgtEl>
                                          <p:spTgt spid="55"/>
                                        </p:tgtEl>
                                      </p:cBhvr>
                                    </p:animEffect>
                                    <p:set>
                                      <p:cBhvr>
                                        <p:cTn id="112" dur="1" fill="hold">
                                          <p:stCondLst>
                                            <p:cond delay="99"/>
                                          </p:stCondLst>
                                        </p:cTn>
                                        <p:tgtEl>
                                          <p:spTgt spid="55"/>
                                        </p:tgtEl>
                                        <p:attrNameLst>
                                          <p:attrName>style.visibility</p:attrName>
                                        </p:attrNameLst>
                                      </p:cBhvr>
                                      <p:to>
                                        <p:strVal val="hidden"/>
                                      </p:to>
                                    </p:set>
                                  </p:childTnLst>
                                </p:cTn>
                              </p:par>
                            </p:childTnLst>
                          </p:cTn>
                        </p:par>
                        <p:par>
                          <p:cTn id="113" fill="hold">
                            <p:stCondLst>
                              <p:cond delay="21300"/>
                            </p:stCondLst>
                            <p:childTnLst>
                              <p:par>
                                <p:cTn id="114" presetID="1"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30"/>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31"/>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32"/>
                                        </p:tgtEl>
                                        <p:attrNameLst>
                                          <p:attrName>style.visibility</p:attrName>
                                        </p:attrNameLst>
                                      </p:cBhvr>
                                      <p:to>
                                        <p:strVal val="visible"/>
                                      </p:to>
                                    </p:set>
                                  </p:childTnLst>
                                </p:cTn>
                              </p:par>
                            </p:childTnLst>
                          </p:cTn>
                        </p:par>
                        <p:par>
                          <p:cTn id="122" fill="hold">
                            <p:stCondLst>
                              <p:cond delay="21300"/>
                            </p:stCondLst>
                            <p:childTnLst>
                              <p:par>
                                <p:cTn id="123" presetID="0" presetClass="path" presetSubtype="0" accel="50000" decel="50000" fill="hold" grpId="1" nodeType="afterEffect">
                                  <p:stCondLst>
                                    <p:cond delay="500"/>
                                  </p:stCondLst>
                                  <p:childTnLst>
                                    <p:animMotion origin="layout" path="M 3.05556E-6 6.17284E-7 L -0.06059 -0.10772 " pathEditMode="relative" rAng="0" ptsTypes="AA">
                                      <p:cBhvr>
                                        <p:cTn id="124" dur="1000" fill="hold"/>
                                        <p:tgtEl>
                                          <p:spTgt spid="30"/>
                                        </p:tgtEl>
                                        <p:attrNameLst>
                                          <p:attrName>ppt_x</p:attrName>
                                          <p:attrName>ppt_y</p:attrName>
                                        </p:attrNameLst>
                                      </p:cBhvr>
                                      <p:rCtr x="-30" y="-54"/>
                                    </p:animMotion>
                                  </p:childTnLst>
                                </p:cTn>
                              </p:par>
                            </p:childTnLst>
                          </p:cTn>
                        </p:par>
                        <p:par>
                          <p:cTn id="125" fill="hold">
                            <p:stCondLst>
                              <p:cond delay="22800"/>
                            </p:stCondLst>
                            <p:childTnLst>
                              <p:par>
                                <p:cTn id="126" presetID="0" presetClass="path" presetSubtype="0" accel="50000" decel="50000" fill="hold" grpId="1" nodeType="afterEffect">
                                  <p:stCondLst>
                                    <p:cond delay="0"/>
                                  </p:stCondLst>
                                  <p:childTnLst>
                                    <p:animMotion origin="layout" path="M 3.05556E-6 6.17284E-7 L 0.05607 0.18858 " pathEditMode="relative" rAng="0" ptsTypes="AA">
                                      <p:cBhvr>
                                        <p:cTn id="127" dur="1000" fill="hold"/>
                                        <p:tgtEl>
                                          <p:spTgt spid="31"/>
                                        </p:tgtEl>
                                        <p:attrNameLst>
                                          <p:attrName>ppt_x</p:attrName>
                                          <p:attrName>ppt_y</p:attrName>
                                        </p:attrNameLst>
                                      </p:cBhvr>
                                      <p:rCtr x="28" y="94"/>
                                    </p:animMotion>
                                  </p:childTnLst>
                                </p:cTn>
                              </p:par>
                            </p:childTnLst>
                          </p:cTn>
                        </p:par>
                        <p:par>
                          <p:cTn id="128" fill="hold">
                            <p:stCondLst>
                              <p:cond delay="23800"/>
                            </p:stCondLst>
                            <p:childTnLst>
                              <p:par>
                                <p:cTn id="129" presetID="0" presetClass="path" presetSubtype="0" accel="50000" decel="50000" fill="hold" grpId="1" nodeType="afterEffect">
                                  <p:stCondLst>
                                    <p:cond delay="0"/>
                                  </p:stCondLst>
                                  <p:childTnLst>
                                    <p:animMotion origin="layout" path="M 3.05556E-6 6.17284E-7 L 0.11441 0.33673 " pathEditMode="relative" rAng="0" ptsTypes="AA">
                                      <p:cBhvr>
                                        <p:cTn id="130" dur="1000" fill="hold"/>
                                        <p:tgtEl>
                                          <p:spTgt spid="32"/>
                                        </p:tgtEl>
                                        <p:attrNameLst>
                                          <p:attrName>ppt_x</p:attrName>
                                          <p:attrName>ppt_y</p:attrName>
                                        </p:attrNameLst>
                                      </p:cBhvr>
                                      <p:rCtr x="57" y="168"/>
                                    </p:animMotion>
                                  </p:childTnLst>
                                </p:cTn>
                              </p:par>
                            </p:childTnLst>
                          </p:cTn>
                        </p:par>
                        <p:par>
                          <p:cTn id="131" fill="hold">
                            <p:stCondLst>
                              <p:cond delay="24800"/>
                            </p:stCondLst>
                            <p:childTnLst>
                              <p:par>
                                <p:cTn id="132" presetID="10" presetClass="exit" presetSubtype="0" fill="hold" grpId="1" nodeType="afterEffect">
                                  <p:stCondLst>
                                    <p:cond delay="1000"/>
                                  </p:stCondLst>
                                  <p:childTnLst>
                                    <p:animEffect transition="out" filter="fade">
                                      <p:cBhvr>
                                        <p:cTn id="133" dur="100"/>
                                        <p:tgtEl>
                                          <p:spTgt spid="56"/>
                                        </p:tgtEl>
                                      </p:cBhvr>
                                    </p:animEffect>
                                    <p:set>
                                      <p:cBhvr>
                                        <p:cTn id="134" dur="1" fill="hold">
                                          <p:stCondLst>
                                            <p:cond delay="99"/>
                                          </p:stCondLst>
                                        </p:cTn>
                                        <p:tgtEl>
                                          <p:spTgt spid="56"/>
                                        </p:tgtEl>
                                        <p:attrNameLst>
                                          <p:attrName>style.visibility</p:attrName>
                                        </p:attrNameLst>
                                      </p:cBhvr>
                                      <p:to>
                                        <p:strVal val="hidden"/>
                                      </p:to>
                                    </p:set>
                                  </p:childTnLst>
                                </p:cTn>
                              </p:par>
                            </p:childTnLst>
                          </p:cTn>
                        </p:par>
                        <p:par>
                          <p:cTn id="135" fill="hold">
                            <p:stCondLst>
                              <p:cond delay="25900"/>
                            </p:stCondLst>
                            <p:childTnLst>
                              <p:par>
                                <p:cTn id="136" presetID="1" presetClass="entr" presetSubtype="0" fill="hold" grpId="0" nodeType="afterEffect">
                                  <p:stCondLst>
                                    <p:cond delay="0"/>
                                  </p:stCondLst>
                                  <p:childTnLst>
                                    <p:set>
                                      <p:cBhvr>
                                        <p:cTn id="137" dur="1" fill="hold">
                                          <p:stCondLst>
                                            <p:cond delay="0"/>
                                          </p:stCondLst>
                                        </p:cTn>
                                        <p:tgtEl>
                                          <p:spTgt spid="57"/>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33"/>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34"/>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35"/>
                                        </p:tgtEl>
                                        <p:attrNameLst>
                                          <p:attrName>style.visibility</p:attrName>
                                        </p:attrNameLst>
                                      </p:cBhvr>
                                      <p:to>
                                        <p:strVal val="visible"/>
                                      </p:to>
                                    </p:set>
                                  </p:childTnLst>
                                </p:cTn>
                              </p:par>
                            </p:childTnLst>
                          </p:cTn>
                        </p:par>
                        <p:par>
                          <p:cTn id="144" fill="hold">
                            <p:stCondLst>
                              <p:cond delay="25900"/>
                            </p:stCondLst>
                            <p:childTnLst>
                              <p:par>
                                <p:cTn id="145" presetID="0" presetClass="path" presetSubtype="0" accel="50000" decel="50000" fill="hold" grpId="1" nodeType="afterEffect">
                                  <p:stCondLst>
                                    <p:cond delay="500"/>
                                  </p:stCondLst>
                                  <p:childTnLst>
                                    <p:animMotion origin="layout" path="M 3.05556E-6 6.17284E-7 L -0.00226 0.05525 " pathEditMode="relative" rAng="0" ptsTypes="AA">
                                      <p:cBhvr>
                                        <p:cTn id="146" dur="1000" fill="hold"/>
                                        <p:tgtEl>
                                          <p:spTgt spid="34"/>
                                        </p:tgtEl>
                                        <p:attrNameLst>
                                          <p:attrName>ppt_x</p:attrName>
                                          <p:attrName>ppt_y</p:attrName>
                                        </p:attrNameLst>
                                      </p:cBhvr>
                                      <p:rCtr x="-1" y="27"/>
                                    </p:animMotion>
                                  </p:childTnLst>
                                </p:cTn>
                              </p:par>
                            </p:childTnLst>
                          </p:cTn>
                        </p:par>
                        <p:par>
                          <p:cTn id="147" fill="hold">
                            <p:stCondLst>
                              <p:cond delay="27400"/>
                            </p:stCondLst>
                            <p:childTnLst>
                              <p:par>
                                <p:cTn id="148" presetID="0" presetClass="path" presetSubtype="0" accel="50000" decel="50000" fill="hold" grpId="1" nodeType="afterEffect">
                                  <p:stCondLst>
                                    <p:cond delay="0"/>
                                  </p:stCondLst>
                                  <p:childTnLst>
                                    <p:animMotion origin="layout" path="M 3.05556E-6 6.17284E-7 L -0.01893 0.04043 " pathEditMode="relative" rAng="0" ptsTypes="AA">
                                      <p:cBhvr>
                                        <p:cTn id="149" dur="1000" fill="hold"/>
                                        <p:tgtEl>
                                          <p:spTgt spid="35"/>
                                        </p:tgtEl>
                                        <p:attrNameLst>
                                          <p:attrName>ppt_x</p:attrName>
                                          <p:attrName>ppt_y</p:attrName>
                                        </p:attrNameLst>
                                      </p:cBhvr>
                                      <p:rCtr x="-10" y="20"/>
                                    </p:animMotion>
                                  </p:childTnLst>
                                </p:cTn>
                              </p:par>
                            </p:childTnLst>
                          </p:cTn>
                        </p:par>
                        <p:par>
                          <p:cTn id="150" fill="hold">
                            <p:stCondLst>
                              <p:cond delay="28400"/>
                            </p:stCondLst>
                            <p:childTnLst>
                              <p:par>
                                <p:cTn id="151" presetID="0" presetClass="path" presetSubtype="0" accel="50000" decel="50000" fill="hold" grpId="1" nodeType="afterEffect">
                                  <p:stCondLst>
                                    <p:cond delay="0"/>
                                  </p:stCondLst>
                                  <p:childTnLst>
                                    <p:animMotion origin="layout" path="M 3.05556E-6 6.17284E-7 L 0.01441 -0.04846 " pathEditMode="relative" rAng="0" ptsTypes="AA">
                                      <p:cBhvr>
                                        <p:cTn id="152" dur="1000" fill="hold"/>
                                        <p:tgtEl>
                                          <p:spTgt spid="33"/>
                                        </p:tgtEl>
                                        <p:attrNameLst>
                                          <p:attrName>ppt_x</p:attrName>
                                          <p:attrName>ppt_y</p:attrName>
                                        </p:attrNameLst>
                                      </p:cBhvr>
                                      <p:rCtr x="7" y="-24"/>
                                    </p:animMotion>
                                  </p:childTnLst>
                                </p:cTn>
                              </p:par>
                            </p:childTnLst>
                          </p:cTn>
                        </p:par>
                        <p:par>
                          <p:cTn id="153" fill="hold">
                            <p:stCondLst>
                              <p:cond delay="29400"/>
                            </p:stCondLst>
                            <p:childTnLst>
                              <p:par>
                                <p:cTn id="154" presetID="10" presetClass="exit" presetSubtype="0" fill="hold" grpId="1" nodeType="afterEffect">
                                  <p:stCondLst>
                                    <p:cond delay="1000"/>
                                  </p:stCondLst>
                                  <p:childTnLst>
                                    <p:animEffect transition="out" filter="fade">
                                      <p:cBhvr>
                                        <p:cTn id="155" dur="100"/>
                                        <p:tgtEl>
                                          <p:spTgt spid="57"/>
                                        </p:tgtEl>
                                      </p:cBhvr>
                                    </p:animEffect>
                                    <p:set>
                                      <p:cBhvr>
                                        <p:cTn id="156" dur="1" fill="hold">
                                          <p:stCondLst>
                                            <p:cond delay="99"/>
                                          </p:stCondLst>
                                        </p:cTn>
                                        <p:tgtEl>
                                          <p:spTgt spid="57"/>
                                        </p:tgtEl>
                                        <p:attrNameLst>
                                          <p:attrName>style.visibility</p:attrName>
                                        </p:attrNameLst>
                                      </p:cBhvr>
                                      <p:to>
                                        <p:strVal val="hidden"/>
                                      </p:to>
                                    </p:set>
                                  </p:childTnLst>
                                </p:cTn>
                              </p:par>
                            </p:childTnLst>
                          </p:cTn>
                        </p:par>
                        <p:par>
                          <p:cTn id="157" fill="hold">
                            <p:stCondLst>
                              <p:cond delay="30500"/>
                            </p:stCondLst>
                            <p:childTnLst>
                              <p:par>
                                <p:cTn id="158" presetID="1" presetClass="entr" presetSubtype="0" fill="hold" grpId="0" nodeType="afterEffect">
                                  <p:stCondLst>
                                    <p:cond delay="0"/>
                                  </p:stCondLst>
                                  <p:childTnLst>
                                    <p:set>
                                      <p:cBhvr>
                                        <p:cTn id="159" dur="1" fill="hold">
                                          <p:stCondLst>
                                            <p:cond delay="0"/>
                                          </p:stCondLst>
                                        </p:cTn>
                                        <p:tgtEl>
                                          <p:spTgt spid="58"/>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37"/>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36"/>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44"/>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40"/>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45"/>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41"/>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43"/>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39"/>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46"/>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42"/>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47"/>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38"/>
                                        </p:tgtEl>
                                        <p:attrNameLst>
                                          <p:attrName>style.visibility</p:attrName>
                                        </p:attrNameLst>
                                      </p:cBhvr>
                                      <p:to>
                                        <p:strVal val="visible"/>
                                      </p:to>
                                    </p:set>
                                  </p:childTnLst>
                                </p:cTn>
                              </p:par>
                            </p:childTnLst>
                          </p:cTn>
                        </p:par>
                        <p:par>
                          <p:cTn id="184" fill="hold">
                            <p:stCondLst>
                              <p:cond delay="30500"/>
                            </p:stCondLst>
                            <p:childTnLst>
                              <p:par>
                                <p:cTn id="185" presetID="0" presetClass="path" presetSubtype="0" accel="50000" decel="50000" fill="hold" grpId="1" nodeType="afterEffect">
                                  <p:stCondLst>
                                    <p:cond delay="500"/>
                                  </p:stCondLst>
                                  <p:childTnLst>
                                    <p:animMotion origin="layout" path="M 3.05556E-6 6.17284E-7 L -0.06893 -0.13735 " pathEditMode="relative" rAng="0" ptsTypes="AA">
                                      <p:cBhvr>
                                        <p:cTn id="186" dur="1000" fill="hold"/>
                                        <p:tgtEl>
                                          <p:spTgt spid="36"/>
                                        </p:tgtEl>
                                        <p:attrNameLst>
                                          <p:attrName>ppt_x</p:attrName>
                                          <p:attrName>ppt_y</p:attrName>
                                        </p:attrNameLst>
                                      </p:cBhvr>
                                      <p:rCtr x="-35" y="-69"/>
                                    </p:animMotion>
                                  </p:childTnLst>
                                </p:cTn>
                              </p:par>
                            </p:childTnLst>
                          </p:cTn>
                        </p:par>
                        <p:par>
                          <p:cTn id="187" fill="hold">
                            <p:stCondLst>
                              <p:cond delay="32000"/>
                            </p:stCondLst>
                            <p:childTnLst>
                              <p:par>
                                <p:cTn id="188" presetID="0" presetClass="path" presetSubtype="0" accel="50000" decel="50000" fill="hold" grpId="1" nodeType="afterEffect">
                                  <p:stCondLst>
                                    <p:cond delay="0"/>
                                  </p:stCondLst>
                                  <p:childTnLst>
                                    <p:animMotion origin="layout" path="M 3.05556E-6 6.17284E-7 L 0.12274 0.3071 " pathEditMode="relative" rAng="0" ptsTypes="AA">
                                      <p:cBhvr>
                                        <p:cTn id="189" dur="1000" fill="hold"/>
                                        <p:tgtEl>
                                          <p:spTgt spid="37"/>
                                        </p:tgtEl>
                                        <p:attrNameLst>
                                          <p:attrName>ppt_x</p:attrName>
                                          <p:attrName>ppt_y</p:attrName>
                                        </p:attrNameLst>
                                      </p:cBhvr>
                                      <p:rCtr x="61" y="153"/>
                                    </p:animMotion>
                                  </p:childTnLst>
                                </p:cTn>
                              </p:par>
                            </p:childTnLst>
                          </p:cTn>
                        </p:par>
                        <p:par>
                          <p:cTn id="190" fill="hold">
                            <p:stCondLst>
                              <p:cond delay="33000"/>
                            </p:stCondLst>
                            <p:childTnLst>
                              <p:par>
                                <p:cTn id="191" presetID="0" presetClass="path" presetSubtype="0" accel="50000" decel="50000" fill="hold" grpId="1" nodeType="afterEffect">
                                  <p:stCondLst>
                                    <p:cond delay="0"/>
                                  </p:stCondLst>
                                  <p:childTnLst>
                                    <p:animMotion origin="layout" path="M -1.38889E-6 -3.95062E-6 L -0.01128 -0.15339 " pathEditMode="relative" rAng="0" ptsTypes="AA">
                                      <p:cBhvr>
                                        <p:cTn id="192" dur="300" fill="hold"/>
                                        <p:tgtEl>
                                          <p:spTgt spid="40"/>
                                        </p:tgtEl>
                                        <p:attrNameLst>
                                          <p:attrName>ppt_x</p:attrName>
                                          <p:attrName>ppt_y</p:attrName>
                                        </p:attrNameLst>
                                      </p:cBhvr>
                                      <p:rCtr x="-6" y="-77"/>
                                    </p:animMotion>
                                  </p:childTnLst>
                                </p:cTn>
                              </p:par>
                            </p:childTnLst>
                          </p:cTn>
                        </p:par>
                        <p:par>
                          <p:cTn id="193" fill="hold">
                            <p:stCondLst>
                              <p:cond delay="33300"/>
                            </p:stCondLst>
                            <p:childTnLst>
                              <p:par>
                                <p:cTn id="194" presetID="0" presetClass="path" presetSubtype="0" accel="50000" decel="50000" fill="hold" grpId="1" nodeType="afterEffect">
                                  <p:stCondLst>
                                    <p:cond delay="0"/>
                                  </p:stCondLst>
                                  <p:childTnLst>
                                    <p:animMotion origin="layout" path="M -1.38889E-6 -3.95062E-6 L 0.06372 0.05402 " pathEditMode="relative" rAng="0" ptsTypes="AA">
                                      <p:cBhvr>
                                        <p:cTn id="195" dur="300" fill="hold"/>
                                        <p:tgtEl>
                                          <p:spTgt spid="46"/>
                                        </p:tgtEl>
                                        <p:attrNameLst>
                                          <p:attrName>ppt_x</p:attrName>
                                          <p:attrName>ppt_y</p:attrName>
                                        </p:attrNameLst>
                                      </p:cBhvr>
                                      <p:rCtr x="32" y="27"/>
                                    </p:animMotion>
                                  </p:childTnLst>
                                </p:cTn>
                              </p:par>
                            </p:childTnLst>
                          </p:cTn>
                        </p:par>
                        <p:par>
                          <p:cTn id="196" fill="hold">
                            <p:stCondLst>
                              <p:cond delay="33600"/>
                            </p:stCondLst>
                            <p:childTnLst>
                              <p:par>
                                <p:cTn id="197" presetID="0" presetClass="path" presetSubtype="0" accel="50000" decel="50000" fill="hold" grpId="1" nodeType="afterEffect">
                                  <p:stCondLst>
                                    <p:cond delay="0"/>
                                  </p:stCondLst>
                                  <p:childTnLst>
                                    <p:animMotion origin="layout" path="M -4.72222E-6 -3.95062E-6 L 0.13039 0.17253 " pathEditMode="relative" rAng="0" ptsTypes="AA">
                                      <p:cBhvr>
                                        <p:cTn id="198" dur="300" fill="hold"/>
                                        <p:tgtEl>
                                          <p:spTgt spid="41"/>
                                        </p:tgtEl>
                                        <p:attrNameLst>
                                          <p:attrName>ppt_x</p:attrName>
                                          <p:attrName>ppt_y</p:attrName>
                                        </p:attrNameLst>
                                      </p:cBhvr>
                                      <p:rCtr x="65" y="86"/>
                                    </p:animMotion>
                                  </p:childTnLst>
                                </p:cTn>
                              </p:par>
                            </p:childTnLst>
                          </p:cTn>
                        </p:par>
                        <p:par>
                          <p:cTn id="199" fill="hold">
                            <p:stCondLst>
                              <p:cond delay="33900"/>
                            </p:stCondLst>
                            <p:childTnLst>
                              <p:par>
                                <p:cTn id="200" presetID="0" presetClass="path" presetSubtype="0" accel="50000" decel="50000" fill="hold" grpId="1" nodeType="afterEffect">
                                  <p:stCondLst>
                                    <p:cond delay="0"/>
                                  </p:stCondLst>
                                  <p:childTnLst>
                                    <p:animMotion origin="layout" path="M 1.94444E-6 -3.95062E-6 L -0.07795 -0.27191 " pathEditMode="relative" rAng="0" ptsTypes="AA">
                                      <p:cBhvr>
                                        <p:cTn id="201" dur="300" fill="hold"/>
                                        <p:tgtEl>
                                          <p:spTgt spid="39"/>
                                        </p:tgtEl>
                                        <p:attrNameLst>
                                          <p:attrName>ppt_x</p:attrName>
                                          <p:attrName>ppt_y</p:attrName>
                                        </p:attrNameLst>
                                      </p:cBhvr>
                                      <p:rCtr x="-39" y="-136"/>
                                    </p:animMotion>
                                  </p:childTnLst>
                                </p:cTn>
                              </p:par>
                            </p:childTnLst>
                          </p:cTn>
                        </p:par>
                        <p:par>
                          <p:cTn id="202" fill="hold">
                            <p:stCondLst>
                              <p:cond delay="34200"/>
                            </p:stCondLst>
                            <p:childTnLst>
                              <p:par>
                                <p:cTn id="203" presetID="0" presetClass="path" presetSubtype="0" accel="50000" decel="50000" fill="hold" grpId="1" nodeType="afterEffect">
                                  <p:stCondLst>
                                    <p:cond delay="0"/>
                                  </p:stCondLst>
                                  <p:childTnLst>
                                    <p:animMotion origin="layout" path="M -4.72222E-6 1.23457E-6 L -0.06128 0.11327 " pathEditMode="relative" rAng="0" ptsTypes="AA">
                                      <p:cBhvr>
                                        <p:cTn id="204" dur="300" fill="hold"/>
                                        <p:tgtEl>
                                          <p:spTgt spid="38"/>
                                        </p:tgtEl>
                                        <p:attrNameLst>
                                          <p:attrName>ppt_x</p:attrName>
                                          <p:attrName>ppt_y</p:attrName>
                                        </p:attrNameLst>
                                      </p:cBhvr>
                                      <p:rCtr x="-31" y="56"/>
                                    </p:animMotion>
                                  </p:childTnLst>
                                </p:cTn>
                              </p:par>
                            </p:childTnLst>
                          </p:cTn>
                        </p:par>
                        <p:par>
                          <p:cTn id="205" fill="hold">
                            <p:stCondLst>
                              <p:cond delay="34500"/>
                            </p:stCondLst>
                            <p:childTnLst>
                              <p:par>
                                <p:cTn id="206" presetID="0" presetClass="path" presetSubtype="0" accel="50000" decel="50000" fill="hold" grpId="1" nodeType="afterEffect">
                                  <p:stCondLst>
                                    <p:cond delay="0"/>
                                  </p:stCondLst>
                                  <p:childTnLst>
                                    <p:animMotion origin="layout" path="M -1.38889E-6 -3.95062E-6 L -0.04462 0.23179 " pathEditMode="relative" rAng="0" ptsTypes="AA">
                                      <p:cBhvr>
                                        <p:cTn id="207" dur="300" fill="hold"/>
                                        <p:tgtEl>
                                          <p:spTgt spid="44"/>
                                        </p:tgtEl>
                                        <p:attrNameLst>
                                          <p:attrName>ppt_x</p:attrName>
                                          <p:attrName>ppt_y</p:attrName>
                                        </p:attrNameLst>
                                      </p:cBhvr>
                                      <p:rCtr x="-22" y="116"/>
                                    </p:animMotion>
                                  </p:childTnLst>
                                </p:cTn>
                              </p:par>
                            </p:childTnLst>
                          </p:cTn>
                        </p:par>
                        <p:par>
                          <p:cTn id="208" fill="hold">
                            <p:stCondLst>
                              <p:cond delay="34800"/>
                            </p:stCondLst>
                            <p:childTnLst>
                              <p:par>
                                <p:cTn id="209" presetID="0" presetClass="path" presetSubtype="0" accel="50000" decel="50000" fill="hold" grpId="1" nodeType="afterEffect">
                                  <p:stCondLst>
                                    <p:cond delay="0"/>
                                  </p:stCondLst>
                                  <p:childTnLst>
                                    <p:animMotion origin="layout" path="M -4.72222E-6 1.23457E-6 L 0.00539 0.2466 " pathEditMode="relative" rAng="0" ptsTypes="AA">
                                      <p:cBhvr>
                                        <p:cTn id="210" dur="300" fill="hold"/>
                                        <p:tgtEl>
                                          <p:spTgt spid="42"/>
                                        </p:tgtEl>
                                        <p:attrNameLst>
                                          <p:attrName>ppt_x</p:attrName>
                                          <p:attrName>ppt_y</p:attrName>
                                        </p:attrNameLst>
                                      </p:cBhvr>
                                      <p:rCtr x="3" y="123"/>
                                    </p:animMotion>
                                  </p:childTnLst>
                                </p:cTn>
                              </p:par>
                            </p:childTnLst>
                          </p:cTn>
                        </p:par>
                        <p:par>
                          <p:cTn id="211" fill="hold">
                            <p:stCondLst>
                              <p:cond delay="35100"/>
                            </p:stCondLst>
                            <p:childTnLst>
                              <p:par>
                                <p:cTn id="212" presetID="0" presetClass="path" presetSubtype="0" accel="50000" decel="50000" fill="hold" grpId="1" nodeType="afterEffect">
                                  <p:stCondLst>
                                    <p:cond delay="0"/>
                                  </p:stCondLst>
                                  <p:childTnLst>
                                    <p:animMotion origin="layout" path="M -4.72222E-6 1.23457E-6 L 0.03039 0.42438 " pathEditMode="relative" rAng="0" ptsTypes="AA">
                                      <p:cBhvr>
                                        <p:cTn id="213" dur="300" fill="hold"/>
                                        <p:tgtEl>
                                          <p:spTgt spid="47"/>
                                        </p:tgtEl>
                                        <p:attrNameLst>
                                          <p:attrName>ppt_x</p:attrName>
                                          <p:attrName>ppt_y</p:attrName>
                                        </p:attrNameLst>
                                      </p:cBhvr>
                                      <p:rCtr x="15" y="212"/>
                                    </p:animMotion>
                                  </p:childTnLst>
                                </p:cTn>
                              </p:par>
                            </p:childTnLst>
                          </p:cTn>
                        </p:par>
                        <p:par>
                          <p:cTn id="214" fill="hold">
                            <p:stCondLst>
                              <p:cond delay="35400"/>
                            </p:stCondLst>
                            <p:childTnLst>
                              <p:par>
                                <p:cTn id="215" presetID="0" presetClass="path" presetSubtype="0" accel="50000" decel="50000" fill="hold" grpId="1" nodeType="afterEffect">
                                  <p:stCondLst>
                                    <p:cond delay="0"/>
                                  </p:stCondLst>
                                  <p:childTnLst>
                                    <p:animMotion origin="layout" path="M -4.72222E-6 1.23457E-6 L -0.02795 0.35031 " pathEditMode="relative" rAng="0" ptsTypes="AA">
                                      <p:cBhvr>
                                        <p:cTn id="216" dur="300" fill="hold"/>
                                        <p:tgtEl>
                                          <p:spTgt spid="43"/>
                                        </p:tgtEl>
                                        <p:attrNameLst>
                                          <p:attrName>ppt_x</p:attrName>
                                          <p:attrName>ppt_y</p:attrName>
                                        </p:attrNameLst>
                                      </p:cBhvr>
                                      <p:rCtr x="-14" y="175"/>
                                    </p:animMotion>
                                  </p:childTnLst>
                                </p:cTn>
                              </p:par>
                            </p:childTnLst>
                          </p:cTn>
                        </p:par>
                        <p:par>
                          <p:cTn id="217" fill="hold">
                            <p:stCondLst>
                              <p:cond delay="35700"/>
                            </p:stCondLst>
                            <p:childTnLst>
                              <p:par>
                                <p:cTn id="218" presetID="0" presetClass="path" presetSubtype="0" accel="50000" decel="50000" fill="hold" grpId="1" nodeType="afterEffect">
                                  <p:stCondLst>
                                    <p:cond delay="0"/>
                                  </p:stCondLst>
                                  <p:childTnLst>
                                    <p:animMotion origin="layout" path="M -1.38889E-6 -3.95062E-6 L 0.16372 0.39476 " pathEditMode="relative" rAng="0" ptsTypes="AA">
                                      <p:cBhvr>
                                        <p:cTn id="219" dur="300" fill="hold"/>
                                        <p:tgtEl>
                                          <p:spTgt spid="45"/>
                                        </p:tgtEl>
                                        <p:attrNameLst>
                                          <p:attrName>ppt_x</p:attrName>
                                          <p:attrName>ppt_y</p:attrName>
                                        </p:attrNameLst>
                                      </p:cBhvr>
                                      <p:rCtr x="82" y="1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2" animBg="1"/>
      <p:bldP spid="24" grpId="1" animBg="1"/>
      <p:bldP spid="24" grpId="2" animBg="1"/>
      <p:bldP spid="25" grpId="1" animBg="1"/>
      <p:bldP spid="25" grpId="2" animBg="1"/>
      <p:bldP spid="26" grpId="1" animBg="1"/>
      <p:bldP spid="26" grpId="2"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p:bldP spid="48" grpId="1"/>
      <p:bldP spid="51" grpId="0"/>
      <p:bldP spid="51" grpId="1"/>
      <p:bldP spid="53" grpId="0"/>
      <p:bldP spid="53" grpId="1"/>
      <p:bldP spid="54" grpId="0"/>
      <p:bldP spid="54" grpId="1"/>
      <p:bldP spid="55" grpId="0"/>
      <p:bldP spid="55" grpId="1"/>
      <p:bldP spid="56" grpId="0"/>
      <p:bldP spid="56" grpId="1"/>
      <p:bldP spid="57" grpId="0"/>
      <p:bldP spid="57" grpId="1"/>
      <p:bldP spid="58" grpId="0"/>
      <p:bldP spid="62" grpId="0" animBg="1"/>
      <p:bldP spid="68" grpId="0" animBg="1"/>
      <p:bldP spid="69" grpId="0" animBg="1"/>
      <p:bldP spid="50" grpId="1" build="allAtOnce"/>
      <p:bldP spid="61" grpId="0" build="allAtOnce"/>
      <p:bldP spid="61" grpId="1" build="allAtOnce"/>
      <p:bldP spid="63" grpId="0" build="allAtOnce"/>
      <p:bldP spid="6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13" name="Rectangle 12"/>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136476"/>
            <a:ext cx="9144000" cy="3131627"/>
          </a:xfrm>
          <a:prstGeom prst="rect">
            <a:avLst/>
          </a:prstGeom>
          <a:noFill/>
        </p:spPr>
        <p:txBody>
          <a:bodyPr wrap="square" rtlCol="0">
            <a:spAutoFit/>
          </a:bodyPr>
          <a:lstStyle/>
          <a:p>
            <a:pPr algn="ctr"/>
            <a:endParaRPr lang="en-US" dirty="0" smtClean="0">
              <a:solidFill>
                <a:schemeClr val="bg1"/>
              </a:solidFill>
              <a:latin typeface="BankGothic Md BT" pitchFamily="34" charset="0"/>
            </a:endParaRPr>
          </a:p>
          <a:p>
            <a:pPr lvl="4"/>
            <a:endParaRPr lang="en-US" sz="1600" dirty="0" smtClean="0">
              <a:solidFill>
                <a:schemeClr val="bg1"/>
              </a:solidFill>
              <a:latin typeface="BankGothic Md BT" pitchFamily="34" charset="0"/>
            </a:endParaRPr>
          </a:p>
          <a:p>
            <a:pPr lvl="3">
              <a:spcAft>
                <a:spcPts val="300"/>
              </a:spcAft>
            </a:pPr>
            <a:r>
              <a:rPr lang="en-US" sz="1600" dirty="0" smtClean="0">
                <a:solidFill>
                  <a:schemeClr val="bg1"/>
                </a:solidFill>
                <a:latin typeface="BankGothic Md BT" pitchFamily="34" charset="0"/>
              </a:rPr>
              <a:t>M1 – Supercomputing Initiative launched (2008)</a:t>
            </a:r>
            <a:endParaRPr lang="en-US" sz="700" dirty="0" smtClean="0">
              <a:solidFill>
                <a:schemeClr val="bg1"/>
              </a:solidFill>
              <a:latin typeface="BankGothic Md BT" pitchFamily="34" charset="0"/>
            </a:endParaRPr>
          </a:p>
          <a:p>
            <a:pPr lvl="3">
              <a:spcAft>
                <a:spcPts val="300"/>
              </a:spcAft>
            </a:pPr>
            <a:r>
              <a:rPr lang="en-US" sz="1600" dirty="0" smtClean="0">
                <a:solidFill>
                  <a:schemeClr val="bg1"/>
                </a:solidFill>
                <a:latin typeface="BankGothic Md BT" pitchFamily="34" charset="0"/>
              </a:rPr>
              <a:t>M2 – Diaspora Workshop on High Performance Computing (2009)</a:t>
            </a:r>
          </a:p>
          <a:p>
            <a:pPr lvl="3">
              <a:spcAft>
                <a:spcPts val="300"/>
              </a:spcAft>
            </a:pPr>
            <a:r>
              <a:rPr lang="en-US" sz="1600" dirty="0" smtClean="0">
                <a:solidFill>
                  <a:schemeClr val="bg1"/>
                </a:solidFill>
                <a:latin typeface="BankGothic Md BT" pitchFamily="34" charset="0"/>
              </a:rPr>
              <a:t>M3 – National Supercomputing and Data Storage Facility</a:t>
            </a:r>
            <a:br>
              <a:rPr lang="en-US" sz="1600" dirty="0" smtClean="0">
                <a:solidFill>
                  <a:schemeClr val="bg1"/>
                </a:solidFill>
                <a:latin typeface="BankGothic Md BT" pitchFamily="34" charset="0"/>
              </a:rPr>
            </a:br>
            <a:r>
              <a:rPr lang="en-US" sz="1600" dirty="0" smtClean="0">
                <a:solidFill>
                  <a:schemeClr val="bg1"/>
                </a:solidFill>
                <a:latin typeface="BankGothic Md BT" pitchFamily="34" charset="0"/>
              </a:rPr>
              <a:t>        operational  (2009)</a:t>
            </a:r>
            <a:endParaRPr lang="en-US" sz="400" dirty="0" smtClean="0">
              <a:solidFill>
                <a:schemeClr val="bg1"/>
              </a:solidFill>
              <a:latin typeface="BankGothic Md BT" pitchFamily="34" charset="0"/>
            </a:endParaRPr>
          </a:p>
          <a:p>
            <a:pPr lvl="3">
              <a:spcAft>
                <a:spcPts val="300"/>
              </a:spcAft>
            </a:pPr>
            <a:r>
              <a:rPr lang="en-US" sz="1600" dirty="0" smtClean="0">
                <a:solidFill>
                  <a:schemeClr val="bg1"/>
                </a:solidFill>
                <a:latin typeface="BankGothic Md BT" pitchFamily="34" charset="0"/>
              </a:rPr>
              <a:t>M4 – Blue Danube in Top 500 Supercomputers (2010)</a:t>
            </a:r>
            <a:endParaRPr lang="en-US" sz="400" dirty="0" smtClean="0">
              <a:solidFill>
                <a:schemeClr val="bg1"/>
              </a:solidFill>
              <a:latin typeface="BankGothic Md BT" pitchFamily="34" charset="0"/>
            </a:endParaRPr>
          </a:p>
          <a:p>
            <a:pPr lvl="3">
              <a:spcAft>
                <a:spcPts val="300"/>
              </a:spcAft>
            </a:pPr>
            <a:r>
              <a:rPr lang="en-US" sz="1600" dirty="0" smtClean="0">
                <a:solidFill>
                  <a:schemeClr val="bg1"/>
                </a:solidFill>
                <a:latin typeface="BankGothic Md BT" pitchFamily="34" charset="0"/>
              </a:rPr>
              <a:t>M5 – Blue Danube in Top 100 Supercomputers (2012)</a:t>
            </a:r>
            <a:endParaRPr lang="en-US" sz="600" dirty="0" smtClean="0">
              <a:solidFill>
                <a:schemeClr val="bg1"/>
              </a:solidFill>
              <a:latin typeface="BankGothic Md BT" pitchFamily="34" charset="0"/>
            </a:endParaRPr>
          </a:p>
          <a:p>
            <a:pPr lvl="3">
              <a:spcAft>
                <a:spcPts val="300"/>
              </a:spcAft>
            </a:pPr>
            <a:r>
              <a:rPr lang="en-US" sz="1600" dirty="0" smtClean="0">
                <a:solidFill>
                  <a:schemeClr val="bg1"/>
                </a:solidFill>
                <a:latin typeface="BankGothic Md BT" pitchFamily="34" charset="0"/>
              </a:rPr>
              <a:t>M6 – Blue Danube breaks </a:t>
            </a:r>
            <a:r>
              <a:rPr lang="en-US" sz="1600" dirty="0" err="1" smtClean="0">
                <a:solidFill>
                  <a:schemeClr val="bg1"/>
                </a:solidFill>
                <a:latin typeface="BankGothic Md BT" pitchFamily="34" charset="0"/>
              </a:rPr>
              <a:t>PetaFlops</a:t>
            </a:r>
            <a:r>
              <a:rPr lang="en-US" sz="1600" dirty="0" smtClean="0">
                <a:solidFill>
                  <a:schemeClr val="bg1"/>
                </a:solidFill>
                <a:latin typeface="BankGothic Md BT" pitchFamily="34" charset="0"/>
              </a:rPr>
              <a:t> barrier (2014)</a:t>
            </a:r>
          </a:p>
          <a:p>
            <a:pPr lvl="3">
              <a:spcAft>
                <a:spcPts val="300"/>
              </a:spcAft>
            </a:pPr>
            <a:r>
              <a:rPr lang="en-US" sz="1600" dirty="0" smtClean="0">
                <a:solidFill>
                  <a:schemeClr val="bg1"/>
                </a:solidFill>
                <a:latin typeface="BankGothic Md BT" pitchFamily="34" charset="0"/>
              </a:rPr>
              <a:t>M7 – Serbian Supercomputing Network Completed (2016)</a:t>
            </a:r>
          </a:p>
          <a:p>
            <a:pPr lvl="4"/>
            <a:endParaRPr lang="en-US" dirty="0">
              <a:solidFill>
                <a:schemeClr val="bg1"/>
              </a:solidFill>
            </a:endParaRPr>
          </a:p>
        </p:txBody>
      </p:sp>
      <p:grpSp>
        <p:nvGrpSpPr>
          <p:cNvPr id="2" name="Group 9"/>
          <p:cNvGrpSpPr/>
          <p:nvPr/>
        </p:nvGrpSpPr>
        <p:grpSpPr>
          <a:xfrm>
            <a:off x="533400" y="514350"/>
            <a:ext cx="1543049" cy="424340"/>
            <a:chOff x="646245" y="590550"/>
            <a:chExt cx="1543049" cy="424340"/>
          </a:xfrm>
        </p:grpSpPr>
        <p:pic>
          <p:nvPicPr>
            <p:cNvPr id="11" name="Picture 10" descr="Clipboard01.gif"/>
            <p:cNvPicPr>
              <a:picLocks noChangeAspect="1"/>
            </p:cNvPicPr>
            <p:nvPr/>
          </p:nvPicPr>
          <p:blipFill>
            <a:blip r:embed="rId3"/>
            <a:stretch>
              <a:fillRect/>
            </a:stretch>
          </p:blipFill>
          <p:spPr>
            <a:xfrm rot="240000">
              <a:off x="646245" y="611864"/>
              <a:ext cx="956184" cy="403026"/>
            </a:xfrm>
            <a:prstGeom prst="rect">
              <a:avLst/>
            </a:prstGeom>
          </p:spPr>
        </p:pic>
        <p:sp>
          <p:nvSpPr>
            <p:cNvPr id="12" name="TextBox 11"/>
            <p:cNvSpPr txBox="1"/>
            <p:nvPr/>
          </p:nvSpPr>
          <p:spPr>
            <a:xfrm>
              <a:off x="970094" y="590550"/>
              <a:ext cx="1219200" cy="261610"/>
            </a:xfrm>
            <a:prstGeom prst="rect">
              <a:avLst/>
            </a:prstGeom>
            <a:noFill/>
          </p:spPr>
          <p:txBody>
            <a:bodyPr wrap="square" rtlCol="0">
              <a:spAutoFit/>
            </a:bodyPr>
            <a:lstStyle/>
            <a:p>
              <a:r>
                <a:rPr lang="en-US" sz="1100" b="1" dirty="0" smtClean="0">
                  <a:solidFill>
                    <a:schemeClr val="bg1"/>
                  </a:solidFill>
                  <a:latin typeface="BankGothic Md BT" pitchFamily="34" charset="0"/>
                </a:rPr>
                <a:t>Blue Danube</a:t>
              </a:r>
            </a:p>
          </p:txBody>
        </p:sp>
      </p:grpSp>
      <p:sp>
        <p:nvSpPr>
          <p:cNvPr id="10" name="TextBox 9"/>
          <p:cNvSpPr txBox="1"/>
          <p:nvPr/>
        </p:nvSpPr>
        <p:spPr>
          <a:xfrm>
            <a:off x="0" y="1257240"/>
            <a:ext cx="9144000" cy="400110"/>
          </a:xfrm>
          <a:prstGeom prst="rect">
            <a:avLst/>
          </a:prstGeom>
          <a:noFill/>
        </p:spPr>
        <p:txBody>
          <a:bodyPr wrap="square" rtlCol="0">
            <a:spAutoFit/>
          </a:bodyPr>
          <a:lstStyle/>
          <a:p>
            <a:pPr marL="0" lvl="4" algn="ctr"/>
            <a:r>
              <a:rPr lang="en-US" sz="2000" spc="300" dirty="0" smtClean="0">
                <a:solidFill>
                  <a:schemeClr val="bg1"/>
                </a:solidFill>
                <a:latin typeface="BankGothic Md BT" pitchFamily="34" charset="0"/>
              </a:rPr>
              <a:t>Milestones</a:t>
            </a:r>
            <a:endParaRPr lang="en-US" sz="2000" spc="3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3000"/>
                                        <p:tgtEl>
                                          <p:spTgt spid="9">
                                            <p:txEl>
                                              <p:pRg st="2" end="2"/>
                                            </p:txEl>
                                          </p:spTgt>
                                        </p:tgtEl>
                                      </p:cBhvr>
                                    </p:animEffect>
                                  </p:childTnLst>
                                </p:cTn>
                              </p:par>
                            </p:childTnLst>
                          </p:cTn>
                        </p:par>
                        <p:par>
                          <p:cTn id="12" fill="hold">
                            <p:stCondLst>
                              <p:cond delay="5000"/>
                            </p:stCondLst>
                            <p:childTnLst>
                              <p:par>
                                <p:cTn id="13" presetID="10" presetClass="entr" presetSubtype="0" fill="hold" nodeType="afterEffect">
                                  <p:stCondLst>
                                    <p:cond delay="60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3000"/>
                                        <p:tgtEl>
                                          <p:spTgt spid="9">
                                            <p:txEl>
                                              <p:pRg st="3" end="3"/>
                                            </p:txEl>
                                          </p:spTgt>
                                        </p:tgtEl>
                                      </p:cBhvr>
                                    </p:animEffect>
                                  </p:childTnLst>
                                </p:cTn>
                              </p:par>
                            </p:childTnLst>
                          </p:cTn>
                        </p:par>
                        <p:par>
                          <p:cTn id="16" fill="hold">
                            <p:stCondLst>
                              <p:cond delay="8600"/>
                            </p:stCondLst>
                            <p:childTnLst>
                              <p:par>
                                <p:cTn id="17" presetID="10" presetClass="entr" presetSubtype="0" fill="hold" nodeType="afterEffect">
                                  <p:stCondLst>
                                    <p:cond delay="60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3000"/>
                                        <p:tgtEl>
                                          <p:spTgt spid="9">
                                            <p:txEl>
                                              <p:pRg st="4" end="4"/>
                                            </p:txEl>
                                          </p:spTgt>
                                        </p:tgtEl>
                                      </p:cBhvr>
                                    </p:animEffect>
                                  </p:childTnLst>
                                </p:cTn>
                              </p:par>
                            </p:childTnLst>
                          </p:cTn>
                        </p:par>
                        <p:par>
                          <p:cTn id="20" fill="hold">
                            <p:stCondLst>
                              <p:cond delay="12200"/>
                            </p:stCondLst>
                            <p:childTnLst>
                              <p:par>
                                <p:cTn id="21" presetID="10" presetClass="entr" presetSubtype="0" fill="hold" nodeType="afterEffect">
                                  <p:stCondLst>
                                    <p:cond delay="120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fade">
                                      <p:cBhvr>
                                        <p:cTn id="23" dur="3000"/>
                                        <p:tgtEl>
                                          <p:spTgt spid="9">
                                            <p:txEl>
                                              <p:pRg st="5" end="5"/>
                                            </p:txEl>
                                          </p:spTgt>
                                        </p:tgtEl>
                                      </p:cBhvr>
                                    </p:animEffect>
                                  </p:childTnLst>
                                </p:cTn>
                              </p:par>
                            </p:childTnLst>
                          </p:cTn>
                        </p:par>
                        <p:par>
                          <p:cTn id="24" fill="hold">
                            <p:stCondLst>
                              <p:cond delay="16400"/>
                            </p:stCondLst>
                            <p:childTnLst>
                              <p:par>
                                <p:cTn id="25" presetID="10" presetClass="entr" presetSubtype="0" fill="hold" nodeType="afterEffect">
                                  <p:stCondLst>
                                    <p:cond delay="80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3000"/>
                                        <p:tgtEl>
                                          <p:spTgt spid="9">
                                            <p:txEl>
                                              <p:pRg st="6" end="6"/>
                                            </p:txEl>
                                          </p:spTgt>
                                        </p:tgtEl>
                                      </p:cBhvr>
                                    </p:animEffect>
                                  </p:childTnLst>
                                </p:cTn>
                              </p:par>
                            </p:childTnLst>
                          </p:cTn>
                        </p:par>
                        <p:par>
                          <p:cTn id="28" fill="hold">
                            <p:stCondLst>
                              <p:cond delay="20200"/>
                            </p:stCondLst>
                            <p:childTnLst>
                              <p:par>
                                <p:cTn id="29" presetID="10" presetClass="entr" presetSubtype="0" fill="hold" nodeType="afterEffect">
                                  <p:stCondLst>
                                    <p:cond delay="80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fade">
                                      <p:cBhvr>
                                        <p:cTn id="31" dur="3000"/>
                                        <p:tgtEl>
                                          <p:spTgt spid="9">
                                            <p:txEl>
                                              <p:pRg st="7" end="7"/>
                                            </p:txEl>
                                          </p:spTgt>
                                        </p:tgtEl>
                                      </p:cBhvr>
                                    </p:animEffect>
                                  </p:childTnLst>
                                </p:cTn>
                              </p:par>
                            </p:childTnLst>
                          </p:cTn>
                        </p:par>
                        <p:par>
                          <p:cTn id="32" fill="hold">
                            <p:stCondLst>
                              <p:cond delay="24000"/>
                            </p:stCondLst>
                            <p:childTnLst>
                              <p:par>
                                <p:cTn id="33" presetID="10" presetClass="entr" presetSubtype="0" fill="hold" nodeType="afterEffect">
                                  <p:stCondLst>
                                    <p:cond delay="90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3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6" name="Rectangle 5"/>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821848"/>
            <a:ext cx="9144000" cy="1200329"/>
          </a:xfrm>
          <a:prstGeom prst="rect">
            <a:avLst/>
          </a:prstGeom>
          <a:noFill/>
        </p:spPr>
        <p:txBody>
          <a:bodyPr wrap="square" rtlCol="0">
            <a:spAutoFit/>
          </a:bodyPr>
          <a:lstStyle/>
          <a:p>
            <a:pPr algn="ctr"/>
            <a:r>
              <a:rPr lang="en-US" dirty="0" smtClean="0">
                <a:solidFill>
                  <a:schemeClr val="bg1"/>
                </a:solidFill>
                <a:latin typeface="BankGothic Md BT" pitchFamily="34" charset="0"/>
              </a:rPr>
              <a:t>National Supercomputing and Data Storage Facility</a:t>
            </a:r>
          </a:p>
          <a:p>
            <a:pPr algn="ctr"/>
            <a:r>
              <a:rPr lang="en-US" sz="3600" dirty="0" smtClean="0">
                <a:solidFill>
                  <a:schemeClr val="bg1"/>
                </a:solidFill>
                <a:latin typeface="BankGothic Md BT" pitchFamily="34" charset="0"/>
              </a:rPr>
              <a:t>Blue Danube</a:t>
            </a:r>
          </a:p>
          <a:p>
            <a:pPr algn="ctr"/>
            <a:r>
              <a:rPr lang="en-US" dirty="0" smtClean="0">
                <a:solidFill>
                  <a:schemeClr val="bg1"/>
                </a:solidFill>
              </a:rPr>
              <a:t> </a:t>
            </a:r>
            <a:endParaRPr lang="en-US" dirty="0">
              <a:solidFill>
                <a:schemeClr val="bg1"/>
              </a:solidFill>
            </a:endParaRPr>
          </a:p>
        </p:txBody>
      </p:sp>
      <p:pic>
        <p:nvPicPr>
          <p:cNvPr id="10" name="Picture 9" descr="Clipboard01.gif"/>
          <p:cNvPicPr>
            <a:picLocks noChangeAspect="1"/>
          </p:cNvPicPr>
          <p:nvPr/>
        </p:nvPicPr>
        <p:blipFill>
          <a:blip r:embed="rId3"/>
          <a:stretch>
            <a:fillRect/>
          </a:stretch>
        </p:blipFill>
        <p:spPr>
          <a:xfrm rot="240000">
            <a:off x="1678759" y="2085469"/>
            <a:ext cx="2800134" cy="1180241"/>
          </a:xfrm>
          <a:prstGeom prst="rect">
            <a:avLst/>
          </a:prstGeom>
        </p:spPr>
      </p:pic>
      <p:sp>
        <p:nvSpPr>
          <p:cNvPr id="13" name="TextBox 12"/>
          <p:cNvSpPr txBox="1"/>
          <p:nvPr/>
        </p:nvSpPr>
        <p:spPr>
          <a:xfrm>
            <a:off x="0" y="1624340"/>
            <a:ext cx="9144000" cy="261610"/>
          </a:xfrm>
          <a:prstGeom prst="rect">
            <a:avLst/>
          </a:prstGeom>
          <a:noFill/>
        </p:spPr>
        <p:txBody>
          <a:bodyPr wrap="square" rtlCol="0">
            <a:spAutoFit/>
          </a:bodyPr>
          <a:lstStyle/>
          <a:p>
            <a:pPr algn="ctr"/>
            <a:r>
              <a:rPr lang="en-US" sz="1100" cap="small" spc="500" dirty="0" smtClean="0">
                <a:solidFill>
                  <a:schemeClr val="bg1"/>
                </a:solidFill>
                <a:latin typeface="BankGothic Md BT" pitchFamily="34" charset="0"/>
              </a:rPr>
              <a:t>Institute of Physics Belgrade</a:t>
            </a:r>
            <a:endParaRPr lang="en-US" sz="1100" cap="all" spc="500" dirty="0">
              <a:solidFill>
                <a:schemeClr val="bg1"/>
              </a:solidFill>
              <a:latin typeface="BankGothic Md B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0" presetClass="exit" presetSubtype="0" fill="hold" grpId="1" nodeType="afterEffect">
                                  <p:stCondLst>
                                    <p:cond delay="1200"/>
                                  </p:stCondLst>
                                  <p:childTnLst>
                                    <p:animEffect transition="out" filter="fade">
                                      <p:cBhvr>
                                        <p:cTn id="10" dur="2000"/>
                                        <p:tgtEl>
                                          <p:spTgt spid="13"/>
                                        </p:tgtEl>
                                      </p:cBhvr>
                                    </p:animEffect>
                                    <p:set>
                                      <p:cBhvr>
                                        <p:cTn id="11" dur="1" fill="hold">
                                          <p:stCondLst>
                                            <p:cond delay="1999"/>
                                          </p:stCondLst>
                                        </p:cTn>
                                        <p:tgtEl>
                                          <p:spTgt spid="13"/>
                                        </p:tgtEl>
                                        <p:attrNameLst>
                                          <p:attrName>style.visibility</p:attrName>
                                        </p:attrNameLst>
                                      </p:cBhvr>
                                      <p:to>
                                        <p:strVal val="hidden"/>
                                      </p:to>
                                    </p:set>
                                  </p:childTnLst>
                                </p:cTn>
                              </p:par>
                            </p:childTnLst>
                          </p:cTn>
                        </p:par>
                        <p:par>
                          <p:cTn id="12" fill="hold">
                            <p:stCondLst>
                              <p:cond delay="5200"/>
                            </p:stCondLst>
                            <p:childTnLst>
                              <p:par>
                                <p:cTn id="13" presetID="10" presetClass="entr" presetSubtype="0" fill="hold"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13" name="Rectangle 12"/>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281827"/>
            <a:ext cx="9144000" cy="2616101"/>
          </a:xfrm>
          <a:prstGeom prst="rect">
            <a:avLst/>
          </a:prstGeom>
          <a:noFill/>
        </p:spPr>
        <p:txBody>
          <a:bodyPr wrap="square" rtlCol="0">
            <a:spAutoFit/>
          </a:bodyPr>
          <a:lstStyle/>
          <a:p>
            <a:pPr algn="ctr"/>
            <a:endParaRPr lang="en-US" dirty="0" smtClean="0">
              <a:solidFill>
                <a:schemeClr val="bg1"/>
              </a:solidFill>
              <a:latin typeface="BankGothic Md BT" pitchFamily="34" charset="0"/>
            </a:endParaRPr>
          </a:p>
          <a:p>
            <a:pPr lvl="4"/>
            <a:endParaRPr lang="en-US" sz="1600" dirty="0" smtClean="0">
              <a:solidFill>
                <a:schemeClr val="bg1"/>
              </a:solidFill>
              <a:latin typeface="BankGothic Md BT" pitchFamily="34" charset="0"/>
            </a:endParaRPr>
          </a:p>
          <a:p>
            <a:pPr lvl="3"/>
            <a:r>
              <a:rPr lang="en-US" sz="1600" dirty="0" smtClean="0">
                <a:solidFill>
                  <a:schemeClr val="bg1"/>
                </a:solidFill>
                <a:latin typeface="BankGothic Md BT" pitchFamily="34" charset="0"/>
              </a:rPr>
              <a:t>Providing state-of-the-art supercomputing services:</a:t>
            </a:r>
          </a:p>
          <a:p>
            <a:pPr lvl="2"/>
            <a:endParaRPr lang="en-US" sz="700" dirty="0" smtClean="0">
              <a:solidFill>
                <a:schemeClr val="bg1"/>
              </a:solidFill>
              <a:latin typeface="BankGothic Md BT" pitchFamily="34" charset="0"/>
            </a:endParaRPr>
          </a:p>
          <a:p>
            <a:pPr lvl="3">
              <a:buFont typeface="Wingdings" pitchFamily="2" charset="2"/>
              <a:buChar char="§"/>
            </a:pPr>
            <a:r>
              <a:rPr lang="en-US" sz="1600" dirty="0" smtClean="0">
                <a:solidFill>
                  <a:schemeClr val="bg1"/>
                </a:solidFill>
                <a:latin typeface="BankGothic Md BT" pitchFamily="34" charset="0"/>
              </a:rPr>
              <a:t> Creation of the </a:t>
            </a:r>
            <a:br>
              <a:rPr lang="en-US" sz="1600" dirty="0" smtClean="0">
                <a:solidFill>
                  <a:schemeClr val="bg1"/>
                </a:solidFill>
                <a:latin typeface="BankGothic Md BT" pitchFamily="34" charset="0"/>
              </a:rPr>
            </a:br>
            <a:r>
              <a:rPr lang="en-US" sz="1600" dirty="0" smtClean="0">
                <a:solidFill>
                  <a:schemeClr val="bg1"/>
                </a:solidFill>
                <a:latin typeface="BankGothic Md BT" pitchFamily="34" charset="0"/>
              </a:rPr>
              <a:t>  National Supercomputing and Data Storage Facility </a:t>
            </a:r>
            <a:br>
              <a:rPr lang="en-US" sz="1600" dirty="0" smtClean="0">
                <a:solidFill>
                  <a:schemeClr val="bg1"/>
                </a:solidFill>
                <a:latin typeface="BankGothic Md BT" pitchFamily="34" charset="0"/>
              </a:rPr>
            </a:br>
            <a:r>
              <a:rPr lang="en-US" sz="1600" dirty="0" smtClean="0">
                <a:solidFill>
                  <a:schemeClr val="bg1"/>
                </a:solidFill>
                <a:latin typeface="BankGothic Md BT" pitchFamily="34" charset="0"/>
              </a:rPr>
              <a:t>  and the Serbian Supercomputing Network</a:t>
            </a:r>
            <a:br>
              <a:rPr lang="en-US" sz="1600" dirty="0" smtClean="0">
                <a:solidFill>
                  <a:schemeClr val="bg1"/>
                </a:solidFill>
                <a:latin typeface="BankGothic Md BT" pitchFamily="34" charset="0"/>
              </a:rPr>
            </a:br>
            <a:endParaRPr lang="en-US" sz="400" dirty="0" smtClean="0">
              <a:solidFill>
                <a:schemeClr val="bg1"/>
              </a:solidFill>
              <a:latin typeface="BankGothic Md BT" pitchFamily="34" charset="0"/>
            </a:endParaRPr>
          </a:p>
          <a:p>
            <a:pPr lvl="3">
              <a:buFont typeface="Wingdings" pitchFamily="2" charset="2"/>
              <a:buChar char="§"/>
            </a:pPr>
            <a:r>
              <a:rPr lang="en-US" sz="1600" dirty="0" smtClean="0">
                <a:solidFill>
                  <a:schemeClr val="bg1"/>
                </a:solidFill>
                <a:latin typeface="BankGothic Md BT" pitchFamily="34" charset="0"/>
              </a:rPr>
              <a:t> Integration into EU supercomputing </a:t>
            </a:r>
            <a:br>
              <a:rPr lang="en-US" sz="1600" dirty="0" smtClean="0">
                <a:solidFill>
                  <a:schemeClr val="bg1"/>
                </a:solidFill>
                <a:latin typeface="BankGothic Md BT" pitchFamily="34" charset="0"/>
              </a:rPr>
            </a:br>
            <a:r>
              <a:rPr lang="en-US" sz="1600" dirty="0" smtClean="0">
                <a:solidFill>
                  <a:schemeClr val="bg1"/>
                </a:solidFill>
                <a:latin typeface="BankGothic Md BT" pitchFamily="34" charset="0"/>
              </a:rPr>
              <a:t>  and Grid e-Infrastructures</a:t>
            </a:r>
          </a:p>
          <a:p>
            <a:pPr lvl="4"/>
            <a:endParaRPr lang="en-US" dirty="0">
              <a:solidFill>
                <a:schemeClr val="bg1"/>
              </a:solidFill>
            </a:endParaRPr>
          </a:p>
        </p:txBody>
      </p:sp>
      <p:sp>
        <p:nvSpPr>
          <p:cNvPr id="7" name="TextBox 6"/>
          <p:cNvSpPr txBox="1"/>
          <p:nvPr/>
        </p:nvSpPr>
        <p:spPr>
          <a:xfrm>
            <a:off x="0" y="1257240"/>
            <a:ext cx="9144000" cy="400110"/>
          </a:xfrm>
          <a:prstGeom prst="rect">
            <a:avLst/>
          </a:prstGeom>
          <a:noFill/>
        </p:spPr>
        <p:txBody>
          <a:bodyPr wrap="square" rtlCol="0">
            <a:spAutoFit/>
          </a:bodyPr>
          <a:lstStyle/>
          <a:p>
            <a:pPr marL="0" lvl="4" algn="ctr"/>
            <a:r>
              <a:rPr lang="en-US" sz="2000" spc="300" dirty="0" smtClean="0">
                <a:solidFill>
                  <a:schemeClr val="bg1"/>
                </a:solidFill>
                <a:latin typeface="BankGothic Md BT" pitchFamily="34" charset="0"/>
              </a:rPr>
              <a:t>7-year National Supercomputing Initiative</a:t>
            </a:r>
            <a:endParaRPr lang="en-US" sz="2000" spc="300" dirty="0"/>
          </a:p>
        </p:txBody>
      </p:sp>
      <p:grpSp>
        <p:nvGrpSpPr>
          <p:cNvPr id="10" name="Group 9"/>
          <p:cNvGrpSpPr/>
          <p:nvPr/>
        </p:nvGrpSpPr>
        <p:grpSpPr>
          <a:xfrm>
            <a:off x="533400" y="514350"/>
            <a:ext cx="1543049" cy="424340"/>
            <a:chOff x="646245" y="590550"/>
            <a:chExt cx="1543049" cy="424340"/>
          </a:xfrm>
        </p:grpSpPr>
        <p:pic>
          <p:nvPicPr>
            <p:cNvPr id="11" name="Picture 10" descr="Clipboard01.gif"/>
            <p:cNvPicPr>
              <a:picLocks noChangeAspect="1"/>
            </p:cNvPicPr>
            <p:nvPr/>
          </p:nvPicPr>
          <p:blipFill>
            <a:blip r:embed="rId3"/>
            <a:stretch>
              <a:fillRect/>
            </a:stretch>
          </p:blipFill>
          <p:spPr>
            <a:xfrm rot="240000">
              <a:off x="646245" y="611864"/>
              <a:ext cx="956184" cy="403026"/>
            </a:xfrm>
            <a:prstGeom prst="rect">
              <a:avLst/>
            </a:prstGeom>
          </p:spPr>
        </p:pic>
        <p:sp>
          <p:nvSpPr>
            <p:cNvPr id="12" name="TextBox 11"/>
            <p:cNvSpPr txBox="1"/>
            <p:nvPr/>
          </p:nvSpPr>
          <p:spPr>
            <a:xfrm>
              <a:off x="970094" y="590550"/>
              <a:ext cx="1219200" cy="261610"/>
            </a:xfrm>
            <a:prstGeom prst="rect">
              <a:avLst/>
            </a:prstGeom>
            <a:noFill/>
          </p:spPr>
          <p:txBody>
            <a:bodyPr wrap="square" rtlCol="0">
              <a:spAutoFit/>
            </a:bodyPr>
            <a:lstStyle/>
            <a:p>
              <a:r>
                <a:rPr lang="en-US" sz="1100" b="1" dirty="0" smtClean="0">
                  <a:solidFill>
                    <a:schemeClr val="bg1"/>
                  </a:solidFill>
                  <a:latin typeface="BankGothic Md BT" pitchFamily="34" charset="0"/>
                </a:rPr>
                <a:t>Blue Danube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3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300"/>
                            </p:stCondLst>
                            <p:childTnLst>
                              <p:par>
                                <p:cTn id="13" presetID="10" presetClass="entr" presetSubtype="0" fill="hold" nodeType="afterEffect">
                                  <p:stCondLst>
                                    <p:cond delay="50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3000"/>
                                        <p:tgtEl>
                                          <p:spTgt spid="9">
                                            <p:txEl>
                                              <p:pRg st="2" end="2"/>
                                            </p:txEl>
                                          </p:spTgt>
                                        </p:tgtEl>
                                      </p:cBhvr>
                                    </p:animEffect>
                                  </p:childTnLst>
                                </p:cTn>
                              </p:par>
                            </p:childTnLst>
                          </p:cTn>
                        </p:par>
                        <p:par>
                          <p:cTn id="16" fill="hold">
                            <p:stCondLst>
                              <p:cond delay="7800"/>
                            </p:stCondLst>
                            <p:childTnLst>
                              <p:par>
                                <p:cTn id="17" presetID="10" presetClass="entr" presetSubtype="0" fill="hold" nodeType="afterEffect">
                                  <p:stCondLst>
                                    <p:cond delay="100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3000"/>
                                        <p:tgtEl>
                                          <p:spTgt spid="9">
                                            <p:txEl>
                                              <p:pRg st="4" end="4"/>
                                            </p:txEl>
                                          </p:spTgt>
                                        </p:tgtEl>
                                      </p:cBhvr>
                                    </p:animEffect>
                                  </p:childTnLst>
                                </p:cTn>
                              </p:par>
                            </p:childTnLst>
                          </p:cTn>
                        </p:par>
                        <p:par>
                          <p:cTn id="20" fill="hold">
                            <p:stCondLst>
                              <p:cond delay="11800"/>
                            </p:stCondLst>
                            <p:childTnLst>
                              <p:par>
                                <p:cTn id="21" presetID="10" presetClass="entr" presetSubtype="0" fill="hold" nodeType="afterEffect">
                                  <p:stCondLst>
                                    <p:cond delay="300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fade">
                                      <p:cBhvr>
                                        <p:cTn id="23" dur="3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13" name="Rectangle 12"/>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281827"/>
            <a:ext cx="9144000" cy="2908489"/>
          </a:xfrm>
          <a:prstGeom prst="rect">
            <a:avLst/>
          </a:prstGeom>
          <a:noFill/>
        </p:spPr>
        <p:txBody>
          <a:bodyPr wrap="square" rtlCol="0">
            <a:spAutoFit/>
          </a:bodyPr>
          <a:lstStyle/>
          <a:p>
            <a:pPr algn="ctr"/>
            <a:endParaRPr lang="en-US" dirty="0" smtClean="0">
              <a:solidFill>
                <a:schemeClr val="bg1"/>
              </a:solidFill>
              <a:latin typeface="BankGothic Md BT" pitchFamily="34" charset="0"/>
            </a:endParaRPr>
          </a:p>
          <a:p>
            <a:pPr lvl="4"/>
            <a:endParaRPr lang="en-US" sz="1600" dirty="0" smtClean="0">
              <a:solidFill>
                <a:schemeClr val="bg1"/>
              </a:solidFill>
              <a:latin typeface="BankGothic Md BT" pitchFamily="34" charset="0"/>
            </a:endParaRPr>
          </a:p>
          <a:p>
            <a:pPr lvl="3"/>
            <a:r>
              <a:rPr lang="en-US" sz="1600" dirty="0" smtClean="0">
                <a:solidFill>
                  <a:schemeClr val="bg1"/>
                </a:solidFill>
                <a:latin typeface="BankGothic Md BT" pitchFamily="34" charset="0"/>
              </a:rPr>
              <a:t>Reinforcing human resources:</a:t>
            </a:r>
          </a:p>
          <a:p>
            <a:pPr lvl="2"/>
            <a:endParaRPr lang="en-US" sz="700" dirty="0" smtClean="0">
              <a:solidFill>
                <a:schemeClr val="bg1"/>
              </a:solidFill>
              <a:latin typeface="BankGothic Md BT" pitchFamily="34" charset="0"/>
            </a:endParaRPr>
          </a:p>
          <a:p>
            <a:pPr lvl="3">
              <a:buFont typeface="Wingdings" pitchFamily="2" charset="2"/>
              <a:buChar char="§"/>
            </a:pPr>
            <a:r>
              <a:rPr lang="en-US" sz="1600" dirty="0" smtClean="0">
                <a:solidFill>
                  <a:schemeClr val="bg1"/>
                </a:solidFill>
                <a:latin typeface="BankGothic Md BT" pitchFamily="34" charset="0"/>
              </a:rPr>
              <a:t> Reintegration focal point for ICT experts</a:t>
            </a:r>
            <a:br>
              <a:rPr lang="en-US" sz="1600" dirty="0" smtClean="0">
                <a:solidFill>
                  <a:schemeClr val="bg1"/>
                </a:solidFill>
                <a:latin typeface="BankGothic Md BT" pitchFamily="34" charset="0"/>
              </a:rPr>
            </a:br>
            <a:r>
              <a:rPr lang="en-US" sz="1600" dirty="0" smtClean="0">
                <a:solidFill>
                  <a:schemeClr val="bg1"/>
                </a:solidFill>
                <a:latin typeface="BankGothic Md BT" pitchFamily="34" charset="0"/>
              </a:rPr>
              <a:t>  from the Diaspora </a:t>
            </a:r>
            <a:br>
              <a:rPr lang="en-US" sz="1600" dirty="0" smtClean="0">
                <a:solidFill>
                  <a:schemeClr val="bg1"/>
                </a:solidFill>
                <a:latin typeface="BankGothic Md BT" pitchFamily="34" charset="0"/>
              </a:rPr>
            </a:br>
            <a:endParaRPr lang="en-US" sz="400" dirty="0" smtClean="0">
              <a:solidFill>
                <a:schemeClr val="bg1"/>
              </a:solidFill>
              <a:latin typeface="BankGothic Md BT" pitchFamily="34" charset="0"/>
            </a:endParaRPr>
          </a:p>
          <a:p>
            <a:pPr lvl="3">
              <a:buFont typeface="Wingdings" pitchFamily="2" charset="2"/>
              <a:buChar char="§"/>
            </a:pPr>
            <a:r>
              <a:rPr lang="en-US" sz="1600" dirty="0" smtClean="0">
                <a:solidFill>
                  <a:schemeClr val="bg1"/>
                </a:solidFill>
                <a:latin typeface="BankGothic Md BT" pitchFamily="34" charset="0"/>
              </a:rPr>
              <a:t> Creation of critical mass:</a:t>
            </a:r>
          </a:p>
          <a:p>
            <a:pPr lvl="3"/>
            <a:r>
              <a:rPr lang="en-US" sz="1600" dirty="0" smtClean="0">
                <a:solidFill>
                  <a:schemeClr val="bg1"/>
                </a:solidFill>
                <a:latin typeface="BankGothic Md BT" pitchFamily="34" charset="0"/>
              </a:rPr>
              <a:t>  70 experts hired and trained</a:t>
            </a:r>
          </a:p>
          <a:p>
            <a:pPr lvl="3"/>
            <a:r>
              <a:rPr lang="en-US" sz="400" dirty="0" smtClean="0">
                <a:solidFill>
                  <a:schemeClr val="bg1"/>
                </a:solidFill>
                <a:latin typeface="BankGothic Md BT" pitchFamily="34" charset="0"/>
              </a:rPr>
              <a:t> </a:t>
            </a:r>
          </a:p>
          <a:p>
            <a:pPr lvl="3">
              <a:buFont typeface="Wingdings" pitchFamily="2" charset="2"/>
              <a:buChar char="§"/>
            </a:pPr>
            <a:r>
              <a:rPr lang="en-US" sz="1600" dirty="0" smtClean="0">
                <a:solidFill>
                  <a:schemeClr val="bg1"/>
                </a:solidFill>
                <a:latin typeface="BankGothic Md BT" pitchFamily="34" charset="0"/>
              </a:rPr>
              <a:t> Attracting young researchers to ICT sector </a:t>
            </a:r>
            <a:br>
              <a:rPr lang="en-US" sz="1600" dirty="0" smtClean="0">
                <a:solidFill>
                  <a:schemeClr val="bg1"/>
                </a:solidFill>
                <a:latin typeface="BankGothic Md BT" pitchFamily="34" charset="0"/>
              </a:rPr>
            </a:br>
            <a:endParaRPr lang="en-US" sz="1600" dirty="0" smtClean="0">
              <a:solidFill>
                <a:schemeClr val="bg1"/>
              </a:solidFill>
              <a:latin typeface="BankGothic Md BT" pitchFamily="34" charset="0"/>
            </a:endParaRPr>
          </a:p>
          <a:p>
            <a:pPr lvl="4"/>
            <a:endParaRPr lang="en-US" dirty="0">
              <a:solidFill>
                <a:schemeClr val="bg1"/>
              </a:solidFill>
            </a:endParaRPr>
          </a:p>
        </p:txBody>
      </p:sp>
      <p:grpSp>
        <p:nvGrpSpPr>
          <p:cNvPr id="2" name="Group 9"/>
          <p:cNvGrpSpPr/>
          <p:nvPr/>
        </p:nvGrpSpPr>
        <p:grpSpPr>
          <a:xfrm>
            <a:off x="533400" y="514350"/>
            <a:ext cx="1543049" cy="424340"/>
            <a:chOff x="646245" y="590550"/>
            <a:chExt cx="1543049" cy="424340"/>
          </a:xfrm>
        </p:grpSpPr>
        <p:pic>
          <p:nvPicPr>
            <p:cNvPr id="11" name="Picture 10" descr="Clipboard01.gif"/>
            <p:cNvPicPr>
              <a:picLocks noChangeAspect="1"/>
            </p:cNvPicPr>
            <p:nvPr/>
          </p:nvPicPr>
          <p:blipFill>
            <a:blip r:embed="rId3"/>
            <a:stretch>
              <a:fillRect/>
            </a:stretch>
          </p:blipFill>
          <p:spPr>
            <a:xfrm rot="240000">
              <a:off x="646245" y="611864"/>
              <a:ext cx="956184" cy="403026"/>
            </a:xfrm>
            <a:prstGeom prst="rect">
              <a:avLst/>
            </a:prstGeom>
          </p:spPr>
        </p:pic>
        <p:sp>
          <p:nvSpPr>
            <p:cNvPr id="12" name="TextBox 11"/>
            <p:cNvSpPr txBox="1"/>
            <p:nvPr/>
          </p:nvSpPr>
          <p:spPr>
            <a:xfrm>
              <a:off x="970094" y="590550"/>
              <a:ext cx="1219200" cy="261610"/>
            </a:xfrm>
            <a:prstGeom prst="rect">
              <a:avLst/>
            </a:prstGeom>
            <a:noFill/>
          </p:spPr>
          <p:txBody>
            <a:bodyPr wrap="square" rtlCol="0">
              <a:spAutoFit/>
            </a:bodyPr>
            <a:lstStyle/>
            <a:p>
              <a:r>
                <a:rPr lang="en-US" sz="1100" b="1" dirty="0" smtClean="0">
                  <a:solidFill>
                    <a:schemeClr val="bg1"/>
                  </a:solidFill>
                  <a:latin typeface="BankGothic Md BT" pitchFamily="34" charset="0"/>
                </a:rPr>
                <a:t>Blue Danube</a:t>
              </a:r>
            </a:p>
          </p:txBody>
        </p:sp>
      </p:grpSp>
      <p:sp>
        <p:nvSpPr>
          <p:cNvPr id="10" name="TextBox 9"/>
          <p:cNvSpPr txBox="1"/>
          <p:nvPr/>
        </p:nvSpPr>
        <p:spPr>
          <a:xfrm>
            <a:off x="0" y="1257240"/>
            <a:ext cx="9144000" cy="400110"/>
          </a:xfrm>
          <a:prstGeom prst="rect">
            <a:avLst/>
          </a:prstGeom>
          <a:noFill/>
        </p:spPr>
        <p:txBody>
          <a:bodyPr wrap="square" rtlCol="0">
            <a:spAutoFit/>
          </a:bodyPr>
          <a:lstStyle/>
          <a:p>
            <a:pPr marL="0" lvl="4" algn="ctr"/>
            <a:r>
              <a:rPr lang="en-US" sz="2000" spc="300" dirty="0" smtClean="0">
                <a:solidFill>
                  <a:schemeClr val="bg1"/>
                </a:solidFill>
                <a:latin typeface="BankGothic Md BT" pitchFamily="34" charset="0"/>
              </a:rPr>
              <a:t>7-year National Supercomputing Initiative</a:t>
            </a:r>
            <a:endParaRPr lang="en-US" sz="2000" spc="3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3000"/>
                                        <p:tgtEl>
                                          <p:spTgt spid="9">
                                            <p:txEl>
                                              <p:pRg st="2" end="2"/>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animEffect transition="in" filter="fade">
                                      <p:cBhvr>
                                        <p:cTn id="11" dur="3000"/>
                                        <p:tgtEl>
                                          <p:spTgt spid="9">
                                            <p:txEl>
                                              <p:pRg st="4" end="4"/>
                                            </p:txEl>
                                          </p:spTgt>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9">
                                            <p:txEl>
                                              <p:pRg st="5" end="5"/>
                                            </p:txEl>
                                          </p:spTgt>
                                        </p:tgtEl>
                                        <p:attrNameLst>
                                          <p:attrName>style.visibility</p:attrName>
                                        </p:attrNameLst>
                                      </p:cBhvr>
                                      <p:to>
                                        <p:strVal val="visible"/>
                                      </p:to>
                                    </p:set>
                                    <p:animEffect transition="in" filter="fade">
                                      <p:cBhvr>
                                        <p:cTn id="15" dur="3000"/>
                                        <p:tgtEl>
                                          <p:spTgt spid="9">
                                            <p:txEl>
                                              <p:pRg st="5" end="5"/>
                                            </p:txEl>
                                          </p:spTgt>
                                        </p:tgtEl>
                                      </p:cBhvr>
                                    </p:animEffect>
                                  </p:childTnLst>
                                </p:cTn>
                              </p:par>
                              <p:par>
                                <p:cTn id="16" presetID="10" presetClass="entr" presetSubtype="0" fill="hold" nodeType="withEffect">
                                  <p:stCondLst>
                                    <p:cond delay="2000"/>
                                  </p:stCondLst>
                                  <p:childTnLst>
                                    <p:set>
                                      <p:cBhvr>
                                        <p:cTn id="17" dur="1" fill="hold">
                                          <p:stCondLst>
                                            <p:cond delay="0"/>
                                          </p:stCondLst>
                                        </p:cTn>
                                        <p:tgtEl>
                                          <p:spTgt spid="9">
                                            <p:txEl>
                                              <p:pRg st="6" end="6"/>
                                            </p:txEl>
                                          </p:spTgt>
                                        </p:tgtEl>
                                        <p:attrNameLst>
                                          <p:attrName>style.visibility</p:attrName>
                                        </p:attrNameLst>
                                      </p:cBhvr>
                                      <p:to>
                                        <p:strVal val="visible"/>
                                      </p:to>
                                    </p:set>
                                    <p:animEffect transition="in" filter="fade">
                                      <p:cBhvr>
                                        <p:cTn id="18" dur="3000"/>
                                        <p:tgtEl>
                                          <p:spTgt spid="9">
                                            <p:txEl>
                                              <p:pRg st="6" end="6"/>
                                            </p:txEl>
                                          </p:spTgt>
                                        </p:tgtEl>
                                      </p:cBhvr>
                                    </p:animEffect>
                                  </p:childTnLst>
                                </p:cTn>
                              </p:par>
                            </p:childTnLst>
                          </p:cTn>
                        </p:par>
                        <p:par>
                          <p:cTn id="19" fill="hold">
                            <p:stCondLst>
                              <p:cond delay="11000"/>
                            </p:stCondLst>
                            <p:childTnLst>
                              <p:par>
                                <p:cTn id="20" presetID="10" presetClass="entr" presetSubtype="0" fill="hold" nodeType="afterEffect">
                                  <p:stCondLst>
                                    <p:cond delay="2000"/>
                                  </p:stCondLst>
                                  <p:childTnLst>
                                    <p:set>
                                      <p:cBhvr>
                                        <p:cTn id="21" dur="1" fill="hold">
                                          <p:stCondLst>
                                            <p:cond delay="0"/>
                                          </p:stCondLst>
                                        </p:cTn>
                                        <p:tgtEl>
                                          <p:spTgt spid="9">
                                            <p:txEl>
                                              <p:pRg st="8" end="8"/>
                                            </p:txEl>
                                          </p:spTgt>
                                        </p:tgtEl>
                                        <p:attrNameLst>
                                          <p:attrName>style.visibility</p:attrName>
                                        </p:attrNameLst>
                                      </p:cBhvr>
                                      <p:to>
                                        <p:strVal val="visible"/>
                                      </p:to>
                                    </p:set>
                                    <p:animEffect transition="in" filter="fade">
                                      <p:cBhvr>
                                        <p:cTn id="22" dur="3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13" name="Rectangle 12"/>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281827"/>
            <a:ext cx="9144000" cy="2108269"/>
          </a:xfrm>
          <a:prstGeom prst="rect">
            <a:avLst/>
          </a:prstGeom>
          <a:noFill/>
        </p:spPr>
        <p:txBody>
          <a:bodyPr wrap="square" rtlCol="0">
            <a:spAutoFit/>
          </a:bodyPr>
          <a:lstStyle/>
          <a:p>
            <a:pPr algn="ctr"/>
            <a:endParaRPr lang="en-US" dirty="0" smtClean="0">
              <a:solidFill>
                <a:schemeClr val="bg1"/>
              </a:solidFill>
              <a:latin typeface="BankGothic Md BT" pitchFamily="34" charset="0"/>
            </a:endParaRPr>
          </a:p>
          <a:p>
            <a:pPr lvl="4"/>
            <a:endParaRPr lang="en-US" sz="1600" dirty="0" smtClean="0">
              <a:solidFill>
                <a:schemeClr val="bg1"/>
              </a:solidFill>
              <a:latin typeface="BankGothic Md BT" pitchFamily="34" charset="0"/>
            </a:endParaRPr>
          </a:p>
          <a:p>
            <a:pPr lvl="3"/>
            <a:r>
              <a:rPr lang="en-US" sz="1600" dirty="0" smtClean="0">
                <a:solidFill>
                  <a:schemeClr val="bg1"/>
                </a:solidFill>
                <a:latin typeface="BankGothic Md BT" pitchFamily="34" charset="0"/>
              </a:rPr>
              <a:t>Enhancing competitiveness of R&amp;D sector:</a:t>
            </a:r>
          </a:p>
          <a:p>
            <a:pPr lvl="2"/>
            <a:endParaRPr lang="en-US" sz="700" dirty="0" smtClean="0">
              <a:solidFill>
                <a:schemeClr val="bg1"/>
              </a:solidFill>
              <a:latin typeface="BankGothic Md BT" pitchFamily="34" charset="0"/>
            </a:endParaRPr>
          </a:p>
          <a:p>
            <a:pPr lvl="3">
              <a:buFont typeface="Wingdings" pitchFamily="2" charset="2"/>
              <a:buChar char="§"/>
            </a:pPr>
            <a:r>
              <a:rPr lang="en-US" sz="1600" dirty="0" smtClean="0">
                <a:solidFill>
                  <a:schemeClr val="bg1"/>
                </a:solidFill>
                <a:latin typeface="BankGothic Md BT" pitchFamily="34" charset="0"/>
              </a:rPr>
              <a:t> Opening up of new computing-intensive research areas </a:t>
            </a:r>
            <a:br>
              <a:rPr lang="en-US" sz="1600" dirty="0" smtClean="0">
                <a:solidFill>
                  <a:schemeClr val="bg1"/>
                </a:solidFill>
                <a:latin typeface="BankGothic Md BT" pitchFamily="34" charset="0"/>
              </a:rPr>
            </a:br>
            <a:endParaRPr lang="en-US" sz="400" dirty="0" smtClean="0">
              <a:solidFill>
                <a:schemeClr val="bg1"/>
              </a:solidFill>
              <a:latin typeface="BankGothic Md BT" pitchFamily="34" charset="0"/>
            </a:endParaRPr>
          </a:p>
          <a:p>
            <a:pPr lvl="3">
              <a:buFont typeface="Wingdings" pitchFamily="2" charset="2"/>
              <a:buChar char="§"/>
            </a:pPr>
            <a:r>
              <a:rPr lang="en-US" sz="1600" dirty="0" smtClean="0">
                <a:solidFill>
                  <a:schemeClr val="bg1"/>
                </a:solidFill>
                <a:latin typeface="BankGothic Md BT" pitchFamily="34" charset="0"/>
              </a:rPr>
              <a:t> Increased participation in EU R&amp;D programs</a:t>
            </a:r>
          </a:p>
          <a:p>
            <a:pPr lvl="3"/>
            <a:r>
              <a:rPr lang="en-US" sz="400" dirty="0" smtClean="0">
                <a:solidFill>
                  <a:schemeClr val="bg1"/>
                </a:solidFill>
                <a:latin typeface="BankGothic Md BT" pitchFamily="34" charset="0"/>
              </a:rPr>
              <a:t> </a:t>
            </a:r>
          </a:p>
          <a:p>
            <a:pPr lvl="3">
              <a:buFont typeface="Wingdings" pitchFamily="2" charset="2"/>
              <a:buChar char="§"/>
            </a:pPr>
            <a:r>
              <a:rPr lang="en-US" sz="1600" dirty="0" smtClean="0">
                <a:solidFill>
                  <a:schemeClr val="bg1"/>
                </a:solidFill>
                <a:latin typeface="BankGothic Md BT" pitchFamily="34" charset="0"/>
              </a:rPr>
              <a:t> Cutting-edge industrial applications</a:t>
            </a:r>
          </a:p>
          <a:p>
            <a:pPr lvl="4"/>
            <a:endParaRPr lang="en-US" dirty="0">
              <a:solidFill>
                <a:schemeClr val="bg1"/>
              </a:solidFill>
            </a:endParaRPr>
          </a:p>
        </p:txBody>
      </p:sp>
      <p:grpSp>
        <p:nvGrpSpPr>
          <p:cNvPr id="2" name="Group 9"/>
          <p:cNvGrpSpPr/>
          <p:nvPr/>
        </p:nvGrpSpPr>
        <p:grpSpPr>
          <a:xfrm>
            <a:off x="533400" y="514350"/>
            <a:ext cx="1543049" cy="424340"/>
            <a:chOff x="646245" y="590550"/>
            <a:chExt cx="1543049" cy="424340"/>
          </a:xfrm>
        </p:grpSpPr>
        <p:pic>
          <p:nvPicPr>
            <p:cNvPr id="11" name="Picture 10" descr="Clipboard01.gif"/>
            <p:cNvPicPr>
              <a:picLocks noChangeAspect="1"/>
            </p:cNvPicPr>
            <p:nvPr/>
          </p:nvPicPr>
          <p:blipFill>
            <a:blip r:embed="rId3"/>
            <a:stretch>
              <a:fillRect/>
            </a:stretch>
          </p:blipFill>
          <p:spPr>
            <a:xfrm rot="240000">
              <a:off x="646245" y="611864"/>
              <a:ext cx="956184" cy="403026"/>
            </a:xfrm>
            <a:prstGeom prst="rect">
              <a:avLst/>
            </a:prstGeom>
          </p:spPr>
        </p:pic>
        <p:sp>
          <p:nvSpPr>
            <p:cNvPr id="12" name="TextBox 11"/>
            <p:cNvSpPr txBox="1"/>
            <p:nvPr/>
          </p:nvSpPr>
          <p:spPr>
            <a:xfrm>
              <a:off x="970094" y="590550"/>
              <a:ext cx="1219200" cy="261610"/>
            </a:xfrm>
            <a:prstGeom prst="rect">
              <a:avLst/>
            </a:prstGeom>
            <a:noFill/>
          </p:spPr>
          <p:txBody>
            <a:bodyPr wrap="square" rtlCol="0">
              <a:spAutoFit/>
            </a:bodyPr>
            <a:lstStyle/>
            <a:p>
              <a:r>
                <a:rPr lang="en-US" sz="1100" b="1" dirty="0" smtClean="0">
                  <a:solidFill>
                    <a:schemeClr val="bg1"/>
                  </a:solidFill>
                  <a:latin typeface="BankGothic Md BT" pitchFamily="34" charset="0"/>
                </a:rPr>
                <a:t>Blue Danube</a:t>
              </a:r>
            </a:p>
          </p:txBody>
        </p:sp>
      </p:grpSp>
      <p:sp>
        <p:nvSpPr>
          <p:cNvPr id="10" name="TextBox 9"/>
          <p:cNvSpPr txBox="1"/>
          <p:nvPr/>
        </p:nvSpPr>
        <p:spPr>
          <a:xfrm>
            <a:off x="0" y="1257240"/>
            <a:ext cx="9144000" cy="400110"/>
          </a:xfrm>
          <a:prstGeom prst="rect">
            <a:avLst/>
          </a:prstGeom>
          <a:noFill/>
        </p:spPr>
        <p:txBody>
          <a:bodyPr wrap="square" rtlCol="0">
            <a:spAutoFit/>
          </a:bodyPr>
          <a:lstStyle/>
          <a:p>
            <a:pPr marL="0" lvl="4" algn="ctr"/>
            <a:r>
              <a:rPr lang="en-US" sz="2000" spc="300" dirty="0" smtClean="0">
                <a:solidFill>
                  <a:schemeClr val="bg1"/>
                </a:solidFill>
                <a:latin typeface="BankGothic Md BT" pitchFamily="34" charset="0"/>
              </a:rPr>
              <a:t>7-year National Supercomputing Initiative</a:t>
            </a:r>
            <a:endParaRPr lang="en-US" sz="2000" spc="3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3000"/>
                                        <p:tgtEl>
                                          <p:spTgt spid="9">
                                            <p:txEl>
                                              <p:pRg st="2" end="2"/>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animEffect transition="in" filter="fade">
                                      <p:cBhvr>
                                        <p:cTn id="11" dur="3000"/>
                                        <p:tgtEl>
                                          <p:spTgt spid="9">
                                            <p:txEl>
                                              <p:pRg st="4" end="4"/>
                                            </p:txEl>
                                          </p:spTgt>
                                        </p:tgtEl>
                                      </p:cBhvr>
                                    </p:animEffect>
                                  </p:childTnLst>
                                </p:cTn>
                              </p:par>
                            </p:childTnLst>
                          </p:cTn>
                        </p:par>
                        <p:par>
                          <p:cTn id="12" fill="hold">
                            <p:stCondLst>
                              <p:cond delay="6000"/>
                            </p:stCondLst>
                            <p:childTnLst>
                              <p:par>
                                <p:cTn id="13" presetID="10" presetClass="entr" presetSubtype="0" fill="hold" nodeType="afterEffect">
                                  <p:stCondLst>
                                    <p:cond delay="1000"/>
                                  </p:stCondLst>
                                  <p:childTnLst>
                                    <p:set>
                                      <p:cBhvr>
                                        <p:cTn id="14" dur="1" fill="hold">
                                          <p:stCondLst>
                                            <p:cond delay="0"/>
                                          </p:stCondLst>
                                        </p:cTn>
                                        <p:tgtEl>
                                          <p:spTgt spid="9">
                                            <p:txEl>
                                              <p:pRg st="5" end="5"/>
                                            </p:txEl>
                                          </p:spTgt>
                                        </p:tgtEl>
                                        <p:attrNameLst>
                                          <p:attrName>style.visibility</p:attrName>
                                        </p:attrNameLst>
                                      </p:cBhvr>
                                      <p:to>
                                        <p:strVal val="visible"/>
                                      </p:to>
                                    </p:set>
                                    <p:animEffect transition="in" filter="fade">
                                      <p:cBhvr>
                                        <p:cTn id="15" dur="3000"/>
                                        <p:tgtEl>
                                          <p:spTgt spid="9">
                                            <p:txEl>
                                              <p:pRg st="5" end="5"/>
                                            </p:txEl>
                                          </p:spTgt>
                                        </p:tgtEl>
                                      </p:cBhvr>
                                    </p:animEffect>
                                  </p:childTnLst>
                                </p:cTn>
                              </p:par>
                            </p:childTnLst>
                          </p:cTn>
                        </p:par>
                        <p:par>
                          <p:cTn id="16" fill="hold">
                            <p:stCondLst>
                              <p:cond delay="10000"/>
                            </p:stCondLst>
                            <p:childTnLst>
                              <p:par>
                                <p:cTn id="17" presetID="10" presetClass="entr" presetSubtype="0" fill="hold" nodeType="afterEffect">
                                  <p:stCondLst>
                                    <p:cond delay="1000"/>
                                  </p:stCondLst>
                                  <p:childTnLst>
                                    <p:set>
                                      <p:cBhvr>
                                        <p:cTn id="18" dur="1" fill="hold">
                                          <p:stCondLst>
                                            <p:cond delay="0"/>
                                          </p:stCondLst>
                                        </p:cTn>
                                        <p:tgtEl>
                                          <p:spTgt spid="9">
                                            <p:txEl>
                                              <p:pRg st="7" end="7"/>
                                            </p:txEl>
                                          </p:spTgt>
                                        </p:tgtEl>
                                        <p:attrNameLst>
                                          <p:attrName>style.visibility</p:attrName>
                                        </p:attrNameLst>
                                      </p:cBhvr>
                                      <p:to>
                                        <p:strVal val="visible"/>
                                      </p:to>
                                    </p:set>
                                    <p:animEffect transition="in" filter="fade">
                                      <p:cBhvr>
                                        <p:cTn id="19" dur="3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166" name="Rectangle 165"/>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flipV="1">
            <a:off x="2438400" y="717374"/>
            <a:ext cx="5334000" cy="350520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55"/>
          <p:cNvGrpSpPr/>
          <p:nvPr/>
        </p:nvGrpSpPr>
        <p:grpSpPr>
          <a:xfrm>
            <a:off x="2364581" y="171450"/>
            <a:ext cx="5422180" cy="4361688"/>
            <a:chOff x="2364581" y="171450"/>
            <a:chExt cx="5422180" cy="4361688"/>
          </a:xfrm>
        </p:grpSpPr>
        <p:sp>
          <p:nvSpPr>
            <p:cNvPr id="15" name="Rectangle 14"/>
            <p:cNvSpPr/>
            <p:nvPr/>
          </p:nvSpPr>
          <p:spPr>
            <a:xfrm>
              <a:off x="2407920" y="171450"/>
              <a:ext cx="5364480" cy="43616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880126" y="2346159"/>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54687" y="2344534"/>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27709" y="2350195"/>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098479" y="2344276"/>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172584" y="2349073"/>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00945" y="66516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93196" y="1147197"/>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85447" y="1626354"/>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77698" y="211503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7698" y="260194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72330" y="308408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4581" y="3568610"/>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5447" y="4050433"/>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161"/>
          <p:cNvGrpSpPr/>
          <p:nvPr/>
        </p:nvGrpSpPr>
        <p:grpSpPr>
          <a:xfrm>
            <a:off x="2320176" y="168038"/>
            <a:ext cx="96137" cy="4233279"/>
            <a:chOff x="2320176" y="168038"/>
            <a:chExt cx="96137" cy="4233279"/>
          </a:xfrm>
        </p:grpSpPr>
        <p:grpSp>
          <p:nvGrpSpPr>
            <p:cNvPr id="4" name="Group 152"/>
            <p:cNvGrpSpPr/>
            <p:nvPr/>
          </p:nvGrpSpPr>
          <p:grpSpPr>
            <a:xfrm>
              <a:off x="2333008" y="168038"/>
              <a:ext cx="79714" cy="352662"/>
              <a:chOff x="2333008" y="168038"/>
              <a:chExt cx="79714" cy="352662"/>
            </a:xfrm>
          </p:grpSpPr>
          <p:cxnSp>
            <p:nvCxnSpPr>
              <p:cNvPr id="34" name="Straight Connector 33"/>
              <p:cNvCxnSpPr/>
              <p:nvPr/>
            </p:nvCxnSpPr>
            <p:spPr>
              <a:xfrm>
                <a:off x="2333008" y="16803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4"/>
            <p:cNvGrpSpPr/>
            <p:nvPr/>
          </p:nvGrpSpPr>
          <p:grpSpPr>
            <a:xfrm>
              <a:off x="2325964" y="660420"/>
              <a:ext cx="86245" cy="351627"/>
              <a:chOff x="2326477" y="169073"/>
              <a:chExt cx="86245" cy="351627"/>
            </a:xfrm>
          </p:grpSpPr>
          <p:cxnSp>
            <p:nvCxnSpPr>
              <p:cNvPr id="46" name="Straight Connector 4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4"/>
            <p:cNvGrpSpPr/>
            <p:nvPr/>
          </p:nvGrpSpPr>
          <p:grpSpPr>
            <a:xfrm>
              <a:off x="2323070" y="1146993"/>
              <a:ext cx="86245" cy="351627"/>
              <a:chOff x="2326477" y="169073"/>
              <a:chExt cx="86245" cy="351627"/>
            </a:xfrm>
          </p:grpSpPr>
          <p:cxnSp>
            <p:nvCxnSpPr>
              <p:cNvPr id="56" name="Straight Connector 5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4"/>
            <p:cNvGrpSpPr/>
            <p:nvPr/>
          </p:nvGrpSpPr>
          <p:grpSpPr>
            <a:xfrm>
              <a:off x="2320176" y="1628792"/>
              <a:ext cx="86245" cy="351627"/>
              <a:chOff x="2326477" y="169073"/>
              <a:chExt cx="86245" cy="351627"/>
            </a:xfrm>
          </p:grpSpPr>
          <p:cxnSp>
            <p:nvCxnSpPr>
              <p:cNvPr id="66" name="Straight Connector 6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a:off x="2324425" y="2115365"/>
              <a:ext cx="86245" cy="351627"/>
              <a:chOff x="2326477" y="169073"/>
              <a:chExt cx="86245" cy="351627"/>
            </a:xfrm>
          </p:grpSpPr>
          <p:cxnSp>
            <p:nvCxnSpPr>
              <p:cNvPr id="76" name="Straight Connector 7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84"/>
            <p:cNvGrpSpPr/>
            <p:nvPr/>
          </p:nvGrpSpPr>
          <p:grpSpPr>
            <a:xfrm>
              <a:off x="2323912" y="2601938"/>
              <a:ext cx="86245" cy="351627"/>
              <a:chOff x="2326477" y="169073"/>
              <a:chExt cx="86245" cy="351627"/>
            </a:xfrm>
          </p:grpSpPr>
          <p:cxnSp>
            <p:nvCxnSpPr>
              <p:cNvPr id="86" name="Straight Connector 8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94"/>
            <p:cNvGrpSpPr/>
            <p:nvPr/>
          </p:nvGrpSpPr>
          <p:grpSpPr>
            <a:xfrm>
              <a:off x="2325964" y="3079760"/>
              <a:ext cx="86245" cy="351627"/>
              <a:chOff x="2326477" y="169073"/>
              <a:chExt cx="86245" cy="351627"/>
            </a:xfrm>
          </p:grpSpPr>
          <p:cxnSp>
            <p:nvCxnSpPr>
              <p:cNvPr id="96" name="Straight Connector 9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04"/>
            <p:cNvGrpSpPr/>
            <p:nvPr/>
          </p:nvGrpSpPr>
          <p:grpSpPr>
            <a:xfrm>
              <a:off x="2328016" y="3564725"/>
              <a:ext cx="86245" cy="351627"/>
              <a:chOff x="2326477" y="169073"/>
              <a:chExt cx="86245" cy="351627"/>
            </a:xfrm>
          </p:grpSpPr>
          <p:cxnSp>
            <p:nvCxnSpPr>
              <p:cNvPr id="106" name="Straight Connector 10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14"/>
            <p:cNvGrpSpPr/>
            <p:nvPr/>
          </p:nvGrpSpPr>
          <p:grpSpPr>
            <a:xfrm>
              <a:off x="2330068" y="4049690"/>
              <a:ext cx="86245" cy="351627"/>
              <a:chOff x="2326477" y="169073"/>
              <a:chExt cx="86245" cy="351627"/>
            </a:xfrm>
          </p:grpSpPr>
          <p:cxnSp>
            <p:nvCxnSpPr>
              <p:cNvPr id="116" name="Straight Connector 11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25" name="Straight Connector 124"/>
          <p:cNvCxnSpPr/>
          <p:nvPr/>
        </p:nvCxnSpPr>
        <p:spPr>
          <a:xfrm>
            <a:off x="2333740" y="4530267"/>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015648" y="458070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088924" y="4575764"/>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164477"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6235722"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7301843"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159"/>
          <p:cNvGrpSpPr/>
          <p:nvPr/>
        </p:nvGrpSpPr>
        <p:grpSpPr>
          <a:xfrm>
            <a:off x="1295400" y="30708"/>
            <a:ext cx="1066800" cy="4629777"/>
            <a:chOff x="1295400" y="30708"/>
            <a:chExt cx="1066800" cy="4629777"/>
          </a:xfrm>
        </p:grpSpPr>
        <p:sp>
          <p:nvSpPr>
            <p:cNvPr id="22" name="TextBox 21"/>
            <p:cNvSpPr txBox="1"/>
            <p:nvPr/>
          </p:nvSpPr>
          <p:spPr>
            <a:xfrm rot="16200000">
              <a:off x="132893" y="2374357"/>
              <a:ext cx="2837796" cy="338554"/>
            </a:xfrm>
            <a:prstGeom prst="rect">
              <a:avLst/>
            </a:prstGeom>
            <a:noFill/>
          </p:spPr>
          <p:txBody>
            <a:bodyPr wrap="square" rtlCol="0">
              <a:spAutoFit/>
            </a:bodyPr>
            <a:lstStyle/>
            <a:p>
              <a:r>
                <a:rPr lang="en-US" sz="1600" dirty="0" smtClean="0">
                  <a:solidFill>
                    <a:schemeClr val="bg1"/>
                  </a:solidFill>
                  <a:latin typeface="BankGothic Md BT" pitchFamily="34" charset="0"/>
                </a:rPr>
                <a:t>Performance  (</a:t>
              </a:r>
              <a:r>
                <a:rPr lang="en-US" sz="1600" dirty="0" err="1" smtClean="0">
                  <a:solidFill>
                    <a:schemeClr val="bg1"/>
                  </a:solidFill>
                  <a:latin typeface="BankGothic Md BT" pitchFamily="34" charset="0"/>
                </a:rPr>
                <a:t>TFlops</a:t>
              </a:r>
              <a:r>
                <a:rPr lang="en-US" sz="1600" dirty="0" smtClean="0">
                  <a:solidFill>
                    <a:schemeClr val="bg1"/>
                  </a:solidFill>
                  <a:latin typeface="BankGothic Md BT" pitchFamily="34" charset="0"/>
                </a:rPr>
                <a:t>)</a:t>
              </a:r>
              <a:endParaRPr lang="en-US" sz="1600" dirty="0">
                <a:solidFill>
                  <a:schemeClr val="bg1"/>
                </a:solidFill>
                <a:latin typeface="BankGothic Md BT" pitchFamily="34" charset="0"/>
              </a:endParaRPr>
            </a:p>
          </p:txBody>
        </p:sp>
        <p:sp>
          <p:nvSpPr>
            <p:cNvPr id="132" name="TextBox 131"/>
            <p:cNvSpPr txBox="1"/>
            <p:nvPr/>
          </p:nvSpPr>
          <p:spPr>
            <a:xfrm>
              <a:off x="1295400" y="3070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100000</a:t>
              </a:r>
              <a:endParaRPr lang="en-US" sz="1200" dirty="0">
                <a:solidFill>
                  <a:schemeClr val="bg1"/>
                </a:solidFill>
                <a:latin typeface="BankGothic Md BT" pitchFamily="34" charset="0"/>
              </a:endParaRPr>
            </a:p>
          </p:txBody>
        </p:sp>
        <p:sp>
          <p:nvSpPr>
            <p:cNvPr id="133" name="TextBox 132"/>
            <p:cNvSpPr txBox="1"/>
            <p:nvPr/>
          </p:nvSpPr>
          <p:spPr>
            <a:xfrm>
              <a:off x="1295400" y="51435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a:t>
              </a:r>
              <a:endParaRPr lang="en-US" sz="1200" dirty="0">
                <a:solidFill>
                  <a:schemeClr val="bg1"/>
                </a:solidFill>
                <a:latin typeface="BankGothic Md BT" pitchFamily="34" charset="0"/>
              </a:endParaRPr>
            </a:p>
          </p:txBody>
        </p:sp>
        <p:sp>
          <p:nvSpPr>
            <p:cNvPr id="134" name="TextBox 133"/>
            <p:cNvSpPr txBox="1"/>
            <p:nvPr/>
          </p:nvSpPr>
          <p:spPr>
            <a:xfrm>
              <a:off x="1295400" y="99799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a:t>
              </a:r>
              <a:endParaRPr lang="en-US" sz="1200" dirty="0">
                <a:solidFill>
                  <a:schemeClr val="bg1"/>
                </a:solidFill>
                <a:latin typeface="BankGothic Md BT" pitchFamily="34" charset="0"/>
              </a:endParaRPr>
            </a:p>
          </p:txBody>
        </p:sp>
        <p:sp>
          <p:nvSpPr>
            <p:cNvPr id="135" name="TextBox 134"/>
            <p:cNvSpPr txBox="1"/>
            <p:nvPr/>
          </p:nvSpPr>
          <p:spPr>
            <a:xfrm>
              <a:off x="1295400" y="148163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a:t>
              </a:r>
              <a:endParaRPr lang="en-US" sz="1200" dirty="0">
                <a:solidFill>
                  <a:schemeClr val="bg1"/>
                </a:solidFill>
                <a:latin typeface="BankGothic Md BT" pitchFamily="34" charset="0"/>
              </a:endParaRPr>
            </a:p>
          </p:txBody>
        </p:sp>
        <p:sp>
          <p:nvSpPr>
            <p:cNvPr id="136" name="TextBox 135"/>
            <p:cNvSpPr txBox="1"/>
            <p:nvPr/>
          </p:nvSpPr>
          <p:spPr>
            <a:xfrm>
              <a:off x="1295400" y="196527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a:t>
              </a:r>
              <a:endParaRPr lang="en-US" sz="1200" dirty="0">
                <a:solidFill>
                  <a:schemeClr val="bg1"/>
                </a:solidFill>
                <a:latin typeface="BankGothic Md BT" pitchFamily="34" charset="0"/>
              </a:endParaRPr>
            </a:p>
          </p:txBody>
        </p:sp>
        <p:sp>
          <p:nvSpPr>
            <p:cNvPr id="137" name="TextBox 136"/>
            <p:cNvSpPr txBox="1"/>
            <p:nvPr/>
          </p:nvSpPr>
          <p:spPr>
            <a:xfrm>
              <a:off x="1295400" y="244891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a:t>
              </a:r>
              <a:endParaRPr lang="en-US" sz="1200" dirty="0">
                <a:solidFill>
                  <a:schemeClr val="bg1"/>
                </a:solidFill>
                <a:latin typeface="BankGothic Md BT" pitchFamily="34" charset="0"/>
              </a:endParaRPr>
            </a:p>
          </p:txBody>
        </p:sp>
        <p:sp>
          <p:nvSpPr>
            <p:cNvPr id="138" name="TextBox 137"/>
            <p:cNvSpPr txBox="1"/>
            <p:nvPr/>
          </p:nvSpPr>
          <p:spPr>
            <a:xfrm>
              <a:off x="1295400" y="293256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0.1</a:t>
              </a:r>
              <a:endParaRPr lang="en-US" sz="1200" dirty="0">
                <a:solidFill>
                  <a:schemeClr val="bg1"/>
                </a:solidFill>
                <a:latin typeface="BankGothic Md BT" pitchFamily="34" charset="0"/>
              </a:endParaRPr>
            </a:p>
          </p:txBody>
        </p:sp>
        <p:sp>
          <p:nvSpPr>
            <p:cNvPr id="139" name="TextBox 138"/>
            <p:cNvSpPr txBox="1"/>
            <p:nvPr/>
          </p:nvSpPr>
          <p:spPr>
            <a:xfrm>
              <a:off x="1295400" y="341620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0.01</a:t>
              </a:r>
              <a:endParaRPr lang="en-US" sz="1200" dirty="0">
                <a:solidFill>
                  <a:schemeClr val="bg1"/>
                </a:solidFill>
                <a:latin typeface="BankGothic Md BT" pitchFamily="34" charset="0"/>
              </a:endParaRPr>
            </a:p>
          </p:txBody>
        </p:sp>
        <p:sp>
          <p:nvSpPr>
            <p:cNvPr id="140" name="TextBox 139"/>
            <p:cNvSpPr txBox="1"/>
            <p:nvPr/>
          </p:nvSpPr>
          <p:spPr>
            <a:xfrm>
              <a:off x="1295400" y="389984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1E-3</a:t>
              </a:r>
              <a:endParaRPr lang="en-US" sz="1200" dirty="0">
                <a:solidFill>
                  <a:schemeClr val="bg1"/>
                </a:solidFill>
                <a:latin typeface="BankGothic Md BT" pitchFamily="34" charset="0"/>
              </a:endParaRPr>
            </a:p>
          </p:txBody>
        </p:sp>
        <p:sp>
          <p:nvSpPr>
            <p:cNvPr id="141" name="TextBox 140"/>
            <p:cNvSpPr txBox="1"/>
            <p:nvPr/>
          </p:nvSpPr>
          <p:spPr>
            <a:xfrm>
              <a:off x="1295400" y="438348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1E-4</a:t>
              </a:r>
              <a:endParaRPr lang="en-US" sz="1200" dirty="0">
                <a:solidFill>
                  <a:schemeClr val="bg1"/>
                </a:solidFill>
                <a:latin typeface="BankGothic Md BT" pitchFamily="34" charset="0"/>
              </a:endParaRPr>
            </a:p>
          </p:txBody>
        </p:sp>
      </p:grpSp>
      <p:grpSp>
        <p:nvGrpSpPr>
          <p:cNvPr id="16" name="Group 160"/>
          <p:cNvGrpSpPr/>
          <p:nvPr/>
        </p:nvGrpSpPr>
        <p:grpSpPr>
          <a:xfrm>
            <a:off x="2667000" y="4584482"/>
            <a:ext cx="5029200" cy="559018"/>
            <a:chOff x="2667000" y="4584482"/>
            <a:chExt cx="5029200" cy="559018"/>
          </a:xfrm>
        </p:grpSpPr>
        <p:sp>
          <p:nvSpPr>
            <p:cNvPr id="23" name="TextBox 22"/>
            <p:cNvSpPr txBox="1"/>
            <p:nvPr/>
          </p:nvSpPr>
          <p:spPr>
            <a:xfrm>
              <a:off x="4572000" y="4804946"/>
              <a:ext cx="852408" cy="338554"/>
            </a:xfrm>
            <a:prstGeom prst="rect">
              <a:avLst/>
            </a:prstGeom>
            <a:noFill/>
          </p:spPr>
          <p:txBody>
            <a:bodyPr wrap="square" rtlCol="0">
              <a:spAutoFit/>
            </a:bodyPr>
            <a:lstStyle/>
            <a:p>
              <a:r>
                <a:rPr lang="en-US" sz="1600" dirty="0" smtClean="0">
                  <a:solidFill>
                    <a:schemeClr val="bg1"/>
                  </a:solidFill>
                  <a:latin typeface="BankGothic Md BT" pitchFamily="34" charset="0"/>
                </a:rPr>
                <a:t>Year</a:t>
              </a:r>
              <a:endParaRPr lang="en-US" dirty="0">
                <a:solidFill>
                  <a:schemeClr val="bg1"/>
                </a:solidFill>
                <a:latin typeface="BankGothic Md BT" pitchFamily="34" charset="0"/>
              </a:endParaRPr>
            </a:p>
          </p:txBody>
        </p:sp>
        <p:sp>
          <p:nvSpPr>
            <p:cNvPr id="147" name="TextBox 146"/>
            <p:cNvSpPr txBox="1"/>
            <p:nvPr/>
          </p:nvSpPr>
          <p:spPr>
            <a:xfrm>
              <a:off x="2667000" y="4584482"/>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1995</a:t>
              </a:r>
              <a:endParaRPr lang="en-US" sz="1400" dirty="0">
                <a:solidFill>
                  <a:schemeClr val="bg1"/>
                </a:solidFill>
                <a:latin typeface="BankGothic Md BT" pitchFamily="34" charset="0"/>
              </a:endParaRPr>
            </a:p>
          </p:txBody>
        </p:sp>
        <p:sp>
          <p:nvSpPr>
            <p:cNvPr id="148" name="TextBox 147"/>
            <p:cNvSpPr txBox="1"/>
            <p:nvPr/>
          </p:nvSpPr>
          <p:spPr>
            <a:xfrm>
              <a:off x="3733800" y="4586758"/>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2000</a:t>
              </a:r>
              <a:endParaRPr lang="en-US" sz="1400" dirty="0">
                <a:solidFill>
                  <a:schemeClr val="bg1"/>
                </a:solidFill>
                <a:latin typeface="BankGothic Md BT" pitchFamily="34" charset="0"/>
              </a:endParaRPr>
            </a:p>
          </p:txBody>
        </p:sp>
        <p:sp>
          <p:nvSpPr>
            <p:cNvPr id="149" name="TextBox 148"/>
            <p:cNvSpPr txBox="1"/>
            <p:nvPr/>
          </p:nvSpPr>
          <p:spPr>
            <a:xfrm>
              <a:off x="4800600" y="4589034"/>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2005</a:t>
              </a:r>
              <a:endParaRPr lang="en-US" sz="1400" dirty="0">
                <a:solidFill>
                  <a:schemeClr val="bg1"/>
                </a:solidFill>
                <a:latin typeface="BankGothic Md BT" pitchFamily="34" charset="0"/>
              </a:endParaRPr>
            </a:p>
          </p:txBody>
        </p:sp>
        <p:sp>
          <p:nvSpPr>
            <p:cNvPr id="150" name="TextBox 149"/>
            <p:cNvSpPr txBox="1"/>
            <p:nvPr/>
          </p:nvSpPr>
          <p:spPr>
            <a:xfrm>
              <a:off x="5867400" y="4591310"/>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2010</a:t>
              </a:r>
              <a:endParaRPr lang="en-US" sz="1400" dirty="0">
                <a:solidFill>
                  <a:schemeClr val="bg1"/>
                </a:solidFill>
                <a:latin typeface="BankGothic Md BT" pitchFamily="34" charset="0"/>
              </a:endParaRPr>
            </a:p>
          </p:txBody>
        </p:sp>
        <p:sp>
          <p:nvSpPr>
            <p:cNvPr id="151" name="TextBox 150"/>
            <p:cNvSpPr txBox="1"/>
            <p:nvPr/>
          </p:nvSpPr>
          <p:spPr>
            <a:xfrm>
              <a:off x="6934200" y="4593586"/>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2015</a:t>
              </a:r>
              <a:endParaRPr lang="en-US" sz="1400" dirty="0">
                <a:solidFill>
                  <a:schemeClr val="bg1"/>
                </a:solidFill>
                <a:latin typeface="BankGothic Md BT" pitchFamily="34" charset="0"/>
              </a:endParaRPr>
            </a:p>
          </p:txBody>
        </p:sp>
      </p:grpSp>
      <p:sp>
        <p:nvSpPr>
          <p:cNvPr id="154" name="Rounded Rectangle 153"/>
          <p:cNvSpPr/>
          <p:nvPr/>
        </p:nvSpPr>
        <p:spPr>
          <a:xfrm rot="3420000">
            <a:off x="4825872" y="-1148369"/>
            <a:ext cx="45720" cy="585216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3420000">
            <a:off x="5074027" y="-565454"/>
            <a:ext cx="45720" cy="640080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65"/>
          <p:cNvGrpSpPr/>
          <p:nvPr/>
        </p:nvGrpSpPr>
        <p:grpSpPr>
          <a:xfrm>
            <a:off x="3261466" y="4522498"/>
            <a:ext cx="624734" cy="50771"/>
            <a:chOff x="3261466" y="4522498"/>
            <a:chExt cx="624734" cy="50771"/>
          </a:xfrm>
        </p:grpSpPr>
        <p:cxnSp>
          <p:nvCxnSpPr>
            <p:cNvPr id="143" name="Straight Connector 14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66"/>
          <p:cNvGrpSpPr/>
          <p:nvPr/>
        </p:nvGrpSpPr>
        <p:grpSpPr>
          <a:xfrm>
            <a:off x="4341812" y="4522439"/>
            <a:ext cx="624734" cy="50771"/>
            <a:chOff x="3261466" y="4520776"/>
            <a:chExt cx="624734" cy="50771"/>
          </a:xfrm>
        </p:grpSpPr>
        <p:cxnSp>
          <p:nvCxnSpPr>
            <p:cNvPr id="168" name="Straight Connector 16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459530" y="4542842"/>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176"/>
          <p:cNvGrpSpPr/>
          <p:nvPr/>
        </p:nvGrpSpPr>
        <p:grpSpPr>
          <a:xfrm>
            <a:off x="5437401" y="4522498"/>
            <a:ext cx="624734" cy="50771"/>
            <a:chOff x="3261466" y="4522498"/>
            <a:chExt cx="624734" cy="50771"/>
          </a:xfrm>
        </p:grpSpPr>
        <p:cxnSp>
          <p:nvCxnSpPr>
            <p:cNvPr id="178" name="Straight Connector 17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181"/>
          <p:cNvGrpSpPr/>
          <p:nvPr/>
        </p:nvGrpSpPr>
        <p:grpSpPr>
          <a:xfrm>
            <a:off x="2451946" y="4522498"/>
            <a:ext cx="404604" cy="50771"/>
            <a:chOff x="3481596" y="4522498"/>
            <a:chExt cx="404604" cy="50771"/>
          </a:xfrm>
        </p:grpSpPr>
        <p:cxnSp>
          <p:nvCxnSpPr>
            <p:cNvPr id="184" name="Straight Connector 18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186"/>
          <p:cNvGrpSpPr/>
          <p:nvPr/>
        </p:nvGrpSpPr>
        <p:grpSpPr>
          <a:xfrm>
            <a:off x="6502395" y="4522414"/>
            <a:ext cx="624734" cy="50886"/>
            <a:chOff x="3261466" y="4525827"/>
            <a:chExt cx="624734" cy="50886"/>
          </a:xfrm>
        </p:grpSpPr>
        <p:cxnSp>
          <p:nvCxnSpPr>
            <p:cNvPr id="188" name="Straight Connector 18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3652568" y="4551337"/>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3862546" y="4553059"/>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191"/>
          <p:cNvGrpSpPr/>
          <p:nvPr/>
        </p:nvGrpSpPr>
        <p:grpSpPr>
          <a:xfrm>
            <a:off x="7555758" y="4515641"/>
            <a:ext cx="221718" cy="47442"/>
            <a:chOff x="3261466" y="4525827"/>
            <a:chExt cx="221718" cy="47442"/>
          </a:xfrm>
        </p:grpSpPr>
        <p:cxnSp>
          <p:nvCxnSpPr>
            <p:cNvPr id="193" name="Straight Connector 19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6" name="TextBox 205"/>
          <p:cNvSpPr txBox="1"/>
          <p:nvPr/>
        </p:nvSpPr>
        <p:spPr>
          <a:xfrm rot="19591128">
            <a:off x="2456230" y="2598926"/>
            <a:ext cx="3333108" cy="276999"/>
          </a:xfrm>
          <a:prstGeom prst="rect">
            <a:avLst/>
          </a:prstGeom>
          <a:noFill/>
        </p:spPr>
        <p:txBody>
          <a:bodyPr wrap="square" rtlCol="0">
            <a:spAutoFit/>
          </a:bodyPr>
          <a:lstStyle/>
          <a:p>
            <a:r>
              <a:rPr lang="en-US" sz="1200" spc="300" dirty="0" smtClean="0">
                <a:solidFill>
                  <a:srgbClr val="CC9900"/>
                </a:solidFill>
                <a:latin typeface="BankGothic Md BT" pitchFamily="34" charset="0"/>
              </a:rPr>
              <a:t>TOP 500 Supercomputers</a:t>
            </a:r>
            <a:endParaRPr lang="en-US" sz="1200" spc="300" dirty="0">
              <a:solidFill>
                <a:srgbClr val="CC9900"/>
              </a:solidFill>
              <a:latin typeface="BankGothic Md BT" pitchFamily="34" charset="0"/>
            </a:endParaRPr>
          </a:p>
        </p:txBody>
      </p:sp>
      <p:sp>
        <p:nvSpPr>
          <p:cNvPr id="167" name="Rectangle 166"/>
          <p:cNvSpPr>
            <a:spLocks noChangeAspect="1"/>
          </p:cNvSpPr>
          <p:nvPr/>
        </p:nvSpPr>
        <p:spPr>
          <a:xfrm>
            <a:off x="5790090" y="1420867"/>
            <a:ext cx="129540" cy="129540"/>
          </a:xfrm>
          <a:prstGeom prst="rect">
            <a:avLst/>
          </a:prstGeom>
          <a:solidFill>
            <a:schemeClr val="tx1">
              <a:lumMod val="75000"/>
              <a:lumOff val="2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a:spLocks noChangeAspect="1"/>
          </p:cNvSpPr>
          <p:nvPr/>
        </p:nvSpPr>
        <p:spPr>
          <a:xfrm>
            <a:off x="5796484" y="1652097"/>
            <a:ext cx="129540" cy="129540"/>
          </a:xfrm>
          <a:prstGeom prst="rect">
            <a:avLst/>
          </a:prstGeom>
          <a:solidFill>
            <a:schemeClr val="bg1">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flipV="1">
            <a:off x="2438400" y="717374"/>
            <a:ext cx="5334000" cy="350520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55"/>
          <p:cNvGrpSpPr/>
          <p:nvPr/>
        </p:nvGrpSpPr>
        <p:grpSpPr>
          <a:xfrm>
            <a:off x="2364581" y="171450"/>
            <a:ext cx="5422180" cy="4361688"/>
            <a:chOff x="2364581" y="171450"/>
            <a:chExt cx="5422180" cy="4361688"/>
          </a:xfrm>
        </p:grpSpPr>
        <p:sp>
          <p:nvSpPr>
            <p:cNvPr id="15" name="Rectangle 14"/>
            <p:cNvSpPr/>
            <p:nvPr/>
          </p:nvSpPr>
          <p:spPr>
            <a:xfrm>
              <a:off x="2407920" y="171450"/>
              <a:ext cx="5364480" cy="43616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880126" y="2346159"/>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54687" y="2344534"/>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27709" y="2350195"/>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098479" y="2344276"/>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172584" y="2349073"/>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00945" y="66516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93196" y="1147197"/>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85447" y="1626354"/>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77698" y="211503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7698" y="260194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72330" y="308408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4581" y="3568610"/>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5447" y="4050433"/>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161"/>
          <p:cNvGrpSpPr/>
          <p:nvPr/>
        </p:nvGrpSpPr>
        <p:grpSpPr>
          <a:xfrm>
            <a:off x="2320176" y="168038"/>
            <a:ext cx="96137" cy="4233279"/>
            <a:chOff x="2320176" y="168038"/>
            <a:chExt cx="96137" cy="4233279"/>
          </a:xfrm>
        </p:grpSpPr>
        <p:grpSp>
          <p:nvGrpSpPr>
            <p:cNvPr id="4" name="Group 152"/>
            <p:cNvGrpSpPr/>
            <p:nvPr/>
          </p:nvGrpSpPr>
          <p:grpSpPr>
            <a:xfrm>
              <a:off x="2333008" y="168038"/>
              <a:ext cx="79714" cy="352662"/>
              <a:chOff x="2333008" y="168038"/>
              <a:chExt cx="79714" cy="352662"/>
            </a:xfrm>
          </p:grpSpPr>
          <p:cxnSp>
            <p:nvCxnSpPr>
              <p:cNvPr id="34" name="Straight Connector 33"/>
              <p:cNvCxnSpPr/>
              <p:nvPr/>
            </p:nvCxnSpPr>
            <p:spPr>
              <a:xfrm>
                <a:off x="2333008" y="16803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4"/>
            <p:cNvGrpSpPr/>
            <p:nvPr/>
          </p:nvGrpSpPr>
          <p:grpSpPr>
            <a:xfrm>
              <a:off x="2325964" y="660420"/>
              <a:ext cx="86245" cy="351627"/>
              <a:chOff x="2326477" y="169073"/>
              <a:chExt cx="86245" cy="351627"/>
            </a:xfrm>
          </p:grpSpPr>
          <p:cxnSp>
            <p:nvCxnSpPr>
              <p:cNvPr id="46" name="Straight Connector 4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4"/>
            <p:cNvGrpSpPr/>
            <p:nvPr/>
          </p:nvGrpSpPr>
          <p:grpSpPr>
            <a:xfrm>
              <a:off x="2323070" y="1146993"/>
              <a:ext cx="86245" cy="351627"/>
              <a:chOff x="2326477" y="169073"/>
              <a:chExt cx="86245" cy="351627"/>
            </a:xfrm>
          </p:grpSpPr>
          <p:cxnSp>
            <p:nvCxnSpPr>
              <p:cNvPr id="56" name="Straight Connector 5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4"/>
            <p:cNvGrpSpPr/>
            <p:nvPr/>
          </p:nvGrpSpPr>
          <p:grpSpPr>
            <a:xfrm>
              <a:off x="2320176" y="1628792"/>
              <a:ext cx="86245" cy="351627"/>
              <a:chOff x="2326477" y="169073"/>
              <a:chExt cx="86245" cy="351627"/>
            </a:xfrm>
          </p:grpSpPr>
          <p:cxnSp>
            <p:nvCxnSpPr>
              <p:cNvPr id="66" name="Straight Connector 6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a:off x="2324425" y="2115365"/>
              <a:ext cx="86245" cy="351627"/>
              <a:chOff x="2326477" y="169073"/>
              <a:chExt cx="86245" cy="351627"/>
            </a:xfrm>
          </p:grpSpPr>
          <p:cxnSp>
            <p:nvCxnSpPr>
              <p:cNvPr id="76" name="Straight Connector 7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84"/>
            <p:cNvGrpSpPr/>
            <p:nvPr/>
          </p:nvGrpSpPr>
          <p:grpSpPr>
            <a:xfrm>
              <a:off x="2323912" y="2601938"/>
              <a:ext cx="86245" cy="351627"/>
              <a:chOff x="2326477" y="169073"/>
              <a:chExt cx="86245" cy="351627"/>
            </a:xfrm>
          </p:grpSpPr>
          <p:cxnSp>
            <p:nvCxnSpPr>
              <p:cNvPr id="86" name="Straight Connector 8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94"/>
            <p:cNvGrpSpPr/>
            <p:nvPr/>
          </p:nvGrpSpPr>
          <p:grpSpPr>
            <a:xfrm>
              <a:off x="2325964" y="3079760"/>
              <a:ext cx="86245" cy="351627"/>
              <a:chOff x="2326477" y="169073"/>
              <a:chExt cx="86245" cy="351627"/>
            </a:xfrm>
          </p:grpSpPr>
          <p:cxnSp>
            <p:nvCxnSpPr>
              <p:cNvPr id="96" name="Straight Connector 9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04"/>
            <p:cNvGrpSpPr/>
            <p:nvPr/>
          </p:nvGrpSpPr>
          <p:grpSpPr>
            <a:xfrm>
              <a:off x="2328016" y="3564725"/>
              <a:ext cx="86245" cy="351627"/>
              <a:chOff x="2326477" y="169073"/>
              <a:chExt cx="86245" cy="351627"/>
            </a:xfrm>
          </p:grpSpPr>
          <p:cxnSp>
            <p:nvCxnSpPr>
              <p:cNvPr id="106" name="Straight Connector 10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14"/>
            <p:cNvGrpSpPr/>
            <p:nvPr/>
          </p:nvGrpSpPr>
          <p:grpSpPr>
            <a:xfrm>
              <a:off x="2330068" y="4049690"/>
              <a:ext cx="86245" cy="351627"/>
              <a:chOff x="2326477" y="169073"/>
              <a:chExt cx="86245" cy="351627"/>
            </a:xfrm>
          </p:grpSpPr>
          <p:cxnSp>
            <p:nvCxnSpPr>
              <p:cNvPr id="116" name="Straight Connector 11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25" name="Straight Connector 124"/>
          <p:cNvCxnSpPr/>
          <p:nvPr/>
        </p:nvCxnSpPr>
        <p:spPr>
          <a:xfrm>
            <a:off x="2333740" y="4530267"/>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015648" y="458070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088924" y="4575764"/>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164477"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6235722"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7301843"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159"/>
          <p:cNvGrpSpPr/>
          <p:nvPr/>
        </p:nvGrpSpPr>
        <p:grpSpPr>
          <a:xfrm>
            <a:off x="1295400" y="30708"/>
            <a:ext cx="1066800" cy="4629777"/>
            <a:chOff x="1295400" y="30708"/>
            <a:chExt cx="1066800" cy="4629777"/>
          </a:xfrm>
        </p:grpSpPr>
        <p:sp>
          <p:nvSpPr>
            <p:cNvPr id="22" name="TextBox 21"/>
            <p:cNvSpPr txBox="1"/>
            <p:nvPr/>
          </p:nvSpPr>
          <p:spPr>
            <a:xfrm rot="16200000">
              <a:off x="132893" y="2374357"/>
              <a:ext cx="2837796" cy="338554"/>
            </a:xfrm>
            <a:prstGeom prst="rect">
              <a:avLst/>
            </a:prstGeom>
            <a:noFill/>
          </p:spPr>
          <p:txBody>
            <a:bodyPr wrap="square" rtlCol="0">
              <a:spAutoFit/>
            </a:bodyPr>
            <a:lstStyle/>
            <a:p>
              <a:r>
                <a:rPr lang="en-US" sz="1600" dirty="0" smtClean="0">
                  <a:solidFill>
                    <a:schemeClr val="bg1"/>
                  </a:solidFill>
                  <a:latin typeface="BankGothic Md BT" pitchFamily="34" charset="0"/>
                </a:rPr>
                <a:t>Performance  (</a:t>
              </a:r>
              <a:r>
                <a:rPr lang="en-US" sz="1600" dirty="0" err="1" smtClean="0">
                  <a:solidFill>
                    <a:schemeClr val="bg1"/>
                  </a:solidFill>
                  <a:latin typeface="BankGothic Md BT" pitchFamily="34" charset="0"/>
                </a:rPr>
                <a:t>TFlops</a:t>
              </a:r>
              <a:r>
                <a:rPr lang="en-US" sz="1600" dirty="0" smtClean="0">
                  <a:solidFill>
                    <a:schemeClr val="bg1"/>
                  </a:solidFill>
                  <a:latin typeface="BankGothic Md BT" pitchFamily="34" charset="0"/>
                </a:rPr>
                <a:t>)</a:t>
              </a:r>
              <a:endParaRPr lang="en-US" sz="1600" dirty="0">
                <a:solidFill>
                  <a:schemeClr val="bg1"/>
                </a:solidFill>
                <a:latin typeface="BankGothic Md BT" pitchFamily="34" charset="0"/>
              </a:endParaRPr>
            </a:p>
          </p:txBody>
        </p:sp>
        <p:sp>
          <p:nvSpPr>
            <p:cNvPr id="132" name="TextBox 131"/>
            <p:cNvSpPr txBox="1"/>
            <p:nvPr/>
          </p:nvSpPr>
          <p:spPr>
            <a:xfrm>
              <a:off x="1295400" y="3070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100000</a:t>
              </a:r>
              <a:endParaRPr lang="en-US" sz="1200" dirty="0">
                <a:solidFill>
                  <a:schemeClr val="bg1"/>
                </a:solidFill>
                <a:latin typeface="BankGothic Md BT" pitchFamily="34" charset="0"/>
              </a:endParaRPr>
            </a:p>
          </p:txBody>
        </p:sp>
        <p:sp>
          <p:nvSpPr>
            <p:cNvPr id="133" name="TextBox 132"/>
            <p:cNvSpPr txBox="1"/>
            <p:nvPr/>
          </p:nvSpPr>
          <p:spPr>
            <a:xfrm>
              <a:off x="1295400" y="51435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a:t>
              </a:r>
              <a:endParaRPr lang="en-US" sz="1200" dirty="0">
                <a:solidFill>
                  <a:schemeClr val="bg1"/>
                </a:solidFill>
                <a:latin typeface="BankGothic Md BT" pitchFamily="34" charset="0"/>
              </a:endParaRPr>
            </a:p>
          </p:txBody>
        </p:sp>
        <p:sp>
          <p:nvSpPr>
            <p:cNvPr id="134" name="TextBox 133"/>
            <p:cNvSpPr txBox="1"/>
            <p:nvPr/>
          </p:nvSpPr>
          <p:spPr>
            <a:xfrm>
              <a:off x="1295400" y="99799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a:t>
              </a:r>
              <a:endParaRPr lang="en-US" sz="1200" dirty="0">
                <a:solidFill>
                  <a:schemeClr val="bg1"/>
                </a:solidFill>
                <a:latin typeface="BankGothic Md BT" pitchFamily="34" charset="0"/>
              </a:endParaRPr>
            </a:p>
          </p:txBody>
        </p:sp>
        <p:sp>
          <p:nvSpPr>
            <p:cNvPr id="135" name="TextBox 134"/>
            <p:cNvSpPr txBox="1"/>
            <p:nvPr/>
          </p:nvSpPr>
          <p:spPr>
            <a:xfrm>
              <a:off x="1295400" y="148163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a:t>
              </a:r>
              <a:endParaRPr lang="en-US" sz="1200" dirty="0">
                <a:solidFill>
                  <a:schemeClr val="bg1"/>
                </a:solidFill>
                <a:latin typeface="BankGothic Md BT" pitchFamily="34" charset="0"/>
              </a:endParaRPr>
            </a:p>
          </p:txBody>
        </p:sp>
        <p:sp>
          <p:nvSpPr>
            <p:cNvPr id="136" name="TextBox 135"/>
            <p:cNvSpPr txBox="1"/>
            <p:nvPr/>
          </p:nvSpPr>
          <p:spPr>
            <a:xfrm>
              <a:off x="1295400" y="196527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a:t>
              </a:r>
              <a:endParaRPr lang="en-US" sz="1200" dirty="0">
                <a:solidFill>
                  <a:schemeClr val="bg1"/>
                </a:solidFill>
                <a:latin typeface="BankGothic Md BT" pitchFamily="34" charset="0"/>
              </a:endParaRPr>
            </a:p>
          </p:txBody>
        </p:sp>
        <p:sp>
          <p:nvSpPr>
            <p:cNvPr id="137" name="TextBox 136"/>
            <p:cNvSpPr txBox="1"/>
            <p:nvPr/>
          </p:nvSpPr>
          <p:spPr>
            <a:xfrm>
              <a:off x="1295400" y="244891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a:t>
              </a:r>
              <a:endParaRPr lang="en-US" sz="1200" dirty="0">
                <a:solidFill>
                  <a:schemeClr val="bg1"/>
                </a:solidFill>
                <a:latin typeface="BankGothic Md BT" pitchFamily="34" charset="0"/>
              </a:endParaRPr>
            </a:p>
          </p:txBody>
        </p:sp>
        <p:sp>
          <p:nvSpPr>
            <p:cNvPr id="138" name="TextBox 137"/>
            <p:cNvSpPr txBox="1"/>
            <p:nvPr/>
          </p:nvSpPr>
          <p:spPr>
            <a:xfrm>
              <a:off x="1295400" y="293256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0.1</a:t>
              </a:r>
              <a:endParaRPr lang="en-US" sz="1200" dirty="0">
                <a:solidFill>
                  <a:schemeClr val="bg1"/>
                </a:solidFill>
                <a:latin typeface="BankGothic Md BT" pitchFamily="34" charset="0"/>
              </a:endParaRPr>
            </a:p>
          </p:txBody>
        </p:sp>
        <p:sp>
          <p:nvSpPr>
            <p:cNvPr id="139" name="TextBox 138"/>
            <p:cNvSpPr txBox="1"/>
            <p:nvPr/>
          </p:nvSpPr>
          <p:spPr>
            <a:xfrm>
              <a:off x="1295400" y="341620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0.01</a:t>
              </a:r>
              <a:endParaRPr lang="en-US" sz="1200" dirty="0">
                <a:solidFill>
                  <a:schemeClr val="bg1"/>
                </a:solidFill>
                <a:latin typeface="BankGothic Md BT" pitchFamily="34" charset="0"/>
              </a:endParaRPr>
            </a:p>
          </p:txBody>
        </p:sp>
        <p:sp>
          <p:nvSpPr>
            <p:cNvPr id="140" name="TextBox 139"/>
            <p:cNvSpPr txBox="1"/>
            <p:nvPr/>
          </p:nvSpPr>
          <p:spPr>
            <a:xfrm>
              <a:off x="1295400" y="389984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1E-3</a:t>
              </a:r>
              <a:endParaRPr lang="en-US" sz="1200" dirty="0">
                <a:solidFill>
                  <a:schemeClr val="bg1"/>
                </a:solidFill>
                <a:latin typeface="BankGothic Md BT" pitchFamily="34" charset="0"/>
              </a:endParaRPr>
            </a:p>
          </p:txBody>
        </p:sp>
        <p:sp>
          <p:nvSpPr>
            <p:cNvPr id="141" name="TextBox 140"/>
            <p:cNvSpPr txBox="1"/>
            <p:nvPr/>
          </p:nvSpPr>
          <p:spPr>
            <a:xfrm>
              <a:off x="1295400" y="438348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1E-4</a:t>
              </a:r>
              <a:endParaRPr lang="en-US" sz="1200" dirty="0">
                <a:solidFill>
                  <a:schemeClr val="bg1"/>
                </a:solidFill>
                <a:latin typeface="BankGothic Md BT" pitchFamily="34" charset="0"/>
              </a:endParaRPr>
            </a:p>
          </p:txBody>
        </p:sp>
      </p:grpSp>
      <p:grpSp>
        <p:nvGrpSpPr>
          <p:cNvPr id="16" name="Group 160"/>
          <p:cNvGrpSpPr/>
          <p:nvPr/>
        </p:nvGrpSpPr>
        <p:grpSpPr>
          <a:xfrm>
            <a:off x="2667000" y="4584482"/>
            <a:ext cx="5029200" cy="559018"/>
            <a:chOff x="2667000" y="4584482"/>
            <a:chExt cx="5029200" cy="559018"/>
          </a:xfrm>
        </p:grpSpPr>
        <p:sp>
          <p:nvSpPr>
            <p:cNvPr id="23" name="TextBox 22"/>
            <p:cNvSpPr txBox="1"/>
            <p:nvPr/>
          </p:nvSpPr>
          <p:spPr>
            <a:xfrm>
              <a:off x="4572000" y="4804946"/>
              <a:ext cx="852408" cy="338554"/>
            </a:xfrm>
            <a:prstGeom prst="rect">
              <a:avLst/>
            </a:prstGeom>
            <a:noFill/>
          </p:spPr>
          <p:txBody>
            <a:bodyPr wrap="square" rtlCol="0">
              <a:spAutoFit/>
            </a:bodyPr>
            <a:lstStyle/>
            <a:p>
              <a:r>
                <a:rPr lang="en-US" sz="1600" dirty="0" smtClean="0">
                  <a:solidFill>
                    <a:schemeClr val="bg1"/>
                  </a:solidFill>
                  <a:latin typeface="BankGothic Md BT" pitchFamily="34" charset="0"/>
                </a:rPr>
                <a:t>Year</a:t>
              </a:r>
              <a:endParaRPr lang="en-US" dirty="0">
                <a:solidFill>
                  <a:schemeClr val="bg1"/>
                </a:solidFill>
                <a:latin typeface="BankGothic Md BT" pitchFamily="34" charset="0"/>
              </a:endParaRPr>
            </a:p>
          </p:txBody>
        </p:sp>
        <p:sp>
          <p:nvSpPr>
            <p:cNvPr id="147" name="TextBox 146"/>
            <p:cNvSpPr txBox="1"/>
            <p:nvPr/>
          </p:nvSpPr>
          <p:spPr>
            <a:xfrm>
              <a:off x="2667000" y="4584482"/>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1995</a:t>
              </a:r>
              <a:endParaRPr lang="en-US" sz="1400" dirty="0">
                <a:solidFill>
                  <a:schemeClr val="bg1"/>
                </a:solidFill>
                <a:latin typeface="BankGothic Md BT" pitchFamily="34" charset="0"/>
              </a:endParaRPr>
            </a:p>
          </p:txBody>
        </p:sp>
        <p:sp>
          <p:nvSpPr>
            <p:cNvPr id="148" name="TextBox 147"/>
            <p:cNvSpPr txBox="1"/>
            <p:nvPr/>
          </p:nvSpPr>
          <p:spPr>
            <a:xfrm>
              <a:off x="3733800" y="4586758"/>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2000</a:t>
              </a:r>
              <a:endParaRPr lang="en-US" sz="1400" dirty="0">
                <a:solidFill>
                  <a:schemeClr val="bg1"/>
                </a:solidFill>
                <a:latin typeface="BankGothic Md BT" pitchFamily="34" charset="0"/>
              </a:endParaRPr>
            </a:p>
          </p:txBody>
        </p:sp>
        <p:sp>
          <p:nvSpPr>
            <p:cNvPr id="149" name="TextBox 148"/>
            <p:cNvSpPr txBox="1"/>
            <p:nvPr/>
          </p:nvSpPr>
          <p:spPr>
            <a:xfrm>
              <a:off x="4800600" y="4589034"/>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2005</a:t>
              </a:r>
              <a:endParaRPr lang="en-US" sz="1400" dirty="0">
                <a:solidFill>
                  <a:schemeClr val="bg1"/>
                </a:solidFill>
                <a:latin typeface="BankGothic Md BT" pitchFamily="34" charset="0"/>
              </a:endParaRPr>
            </a:p>
          </p:txBody>
        </p:sp>
        <p:sp>
          <p:nvSpPr>
            <p:cNvPr id="150" name="TextBox 149"/>
            <p:cNvSpPr txBox="1"/>
            <p:nvPr/>
          </p:nvSpPr>
          <p:spPr>
            <a:xfrm>
              <a:off x="5867400" y="4591310"/>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2010</a:t>
              </a:r>
              <a:endParaRPr lang="en-US" sz="1400" dirty="0">
                <a:solidFill>
                  <a:schemeClr val="bg1"/>
                </a:solidFill>
                <a:latin typeface="BankGothic Md BT" pitchFamily="34" charset="0"/>
              </a:endParaRPr>
            </a:p>
          </p:txBody>
        </p:sp>
        <p:sp>
          <p:nvSpPr>
            <p:cNvPr id="151" name="TextBox 150"/>
            <p:cNvSpPr txBox="1"/>
            <p:nvPr/>
          </p:nvSpPr>
          <p:spPr>
            <a:xfrm>
              <a:off x="6934200" y="4593586"/>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2015</a:t>
              </a:r>
              <a:endParaRPr lang="en-US" sz="1400" dirty="0">
                <a:solidFill>
                  <a:schemeClr val="bg1"/>
                </a:solidFill>
                <a:latin typeface="BankGothic Md BT" pitchFamily="34" charset="0"/>
              </a:endParaRPr>
            </a:p>
          </p:txBody>
        </p:sp>
      </p:grpSp>
      <p:sp>
        <p:nvSpPr>
          <p:cNvPr id="154" name="Rounded Rectangle 153"/>
          <p:cNvSpPr/>
          <p:nvPr/>
        </p:nvSpPr>
        <p:spPr>
          <a:xfrm rot="3420000">
            <a:off x="4825872" y="-1148369"/>
            <a:ext cx="45720" cy="585216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3420000">
            <a:off x="5074027" y="-565454"/>
            <a:ext cx="45720" cy="640080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a:spLocks noChangeAspect="1"/>
          </p:cNvSpPr>
          <p:nvPr/>
        </p:nvSpPr>
        <p:spPr>
          <a:xfrm>
            <a:off x="5790090" y="1420867"/>
            <a:ext cx="129540" cy="129540"/>
          </a:xfrm>
          <a:prstGeom prst="rect">
            <a:avLst/>
          </a:prstGeom>
          <a:solidFill>
            <a:schemeClr val="tx1">
              <a:lumMod val="75000"/>
              <a:lumOff val="2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a:spLocks noChangeAspect="1"/>
          </p:cNvSpPr>
          <p:nvPr/>
        </p:nvSpPr>
        <p:spPr>
          <a:xfrm>
            <a:off x="5796484" y="1652097"/>
            <a:ext cx="129540" cy="129540"/>
          </a:xfrm>
          <a:prstGeom prst="rect">
            <a:avLst/>
          </a:prstGeom>
          <a:solidFill>
            <a:schemeClr val="bg1">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65"/>
          <p:cNvGrpSpPr/>
          <p:nvPr/>
        </p:nvGrpSpPr>
        <p:grpSpPr>
          <a:xfrm>
            <a:off x="3261466" y="4522498"/>
            <a:ext cx="624734" cy="50771"/>
            <a:chOff x="3261466" y="4522498"/>
            <a:chExt cx="624734" cy="50771"/>
          </a:xfrm>
        </p:grpSpPr>
        <p:cxnSp>
          <p:nvCxnSpPr>
            <p:cNvPr id="143" name="Straight Connector 14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66"/>
          <p:cNvGrpSpPr/>
          <p:nvPr/>
        </p:nvGrpSpPr>
        <p:grpSpPr>
          <a:xfrm>
            <a:off x="4341812" y="4522439"/>
            <a:ext cx="624734" cy="50771"/>
            <a:chOff x="3261466" y="4520776"/>
            <a:chExt cx="624734" cy="50771"/>
          </a:xfrm>
        </p:grpSpPr>
        <p:cxnSp>
          <p:nvCxnSpPr>
            <p:cNvPr id="168" name="Straight Connector 16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459530" y="4542842"/>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176"/>
          <p:cNvGrpSpPr/>
          <p:nvPr/>
        </p:nvGrpSpPr>
        <p:grpSpPr>
          <a:xfrm>
            <a:off x="5437401" y="4522498"/>
            <a:ext cx="624734" cy="50771"/>
            <a:chOff x="3261466" y="4522498"/>
            <a:chExt cx="624734" cy="50771"/>
          </a:xfrm>
        </p:grpSpPr>
        <p:cxnSp>
          <p:nvCxnSpPr>
            <p:cNvPr id="178" name="Straight Connector 17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181"/>
          <p:cNvGrpSpPr/>
          <p:nvPr/>
        </p:nvGrpSpPr>
        <p:grpSpPr>
          <a:xfrm>
            <a:off x="2451946" y="4522498"/>
            <a:ext cx="404604" cy="50771"/>
            <a:chOff x="3481596" y="4522498"/>
            <a:chExt cx="404604" cy="50771"/>
          </a:xfrm>
        </p:grpSpPr>
        <p:cxnSp>
          <p:nvCxnSpPr>
            <p:cNvPr id="184" name="Straight Connector 18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186"/>
          <p:cNvGrpSpPr/>
          <p:nvPr/>
        </p:nvGrpSpPr>
        <p:grpSpPr>
          <a:xfrm>
            <a:off x="6502395" y="4522414"/>
            <a:ext cx="624734" cy="50886"/>
            <a:chOff x="3261466" y="4525827"/>
            <a:chExt cx="624734" cy="50886"/>
          </a:xfrm>
        </p:grpSpPr>
        <p:cxnSp>
          <p:nvCxnSpPr>
            <p:cNvPr id="188" name="Straight Connector 18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3652568" y="4551337"/>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3862546" y="4553059"/>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191"/>
          <p:cNvGrpSpPr/>
          <p:nvPr/>
        </p:nvGrpSpPr>
        <p:grpSpPr>
          <a:xfrm>
            <a:off x="7555758" y="4515641"/>
            <a:ext cx="221718" cy="47442"/>
            <a:chOff x="3261466" y="4525827"/>
            <a:chExt cx="221718" cy="47442"/>
          </a:xfrm>
        </p:grpSpPr>
        <p:cxnSp>
          <p:nvCxnSpPr>
            <p:cNvPr id="193" name="Straight Connector 19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6" name="TextBox 205"/>
          <p:cNvSpPr txBox="1"/>
          <p:nvPr/>
        </p:nvSpPr>
        <p:spPr>
          <a:xfrm rot="19591128">
            <a:off x="2456230" y="2598926"/>
            <a:ext cx="3333108" cy="276999"/>
          </a:xfrm>
          <a:prstGeom prst="rect">
            <a:avLst/>
          </a:prstGeom>
          <a:noFill/>
        </p:spPr>
        <p:txBody>
          <a:bodyPr wrap="square" rtlCol="0">
            <a:spAutoFit/>
          </a:bodyPr>
          <a:lstStyle/>
          <a:p>
            <a:r>
              <a:rPr lang="en-US" sz="1200" spc="300" dirty="0" smtClean="0">
                <a:solidFill>
                  <a:srgbClr val="CC9900"/>
                </a:solidFill>
                <a:latin typeface="BankGothic Md BT" pitchFamily="34" charset="0"/>
              </a:rPr>
              <a:t>TOP 500 Supercomputers</a:t>
            </a:r>
            <a:endParaRPr lang="en-US" sz="1200" spc="300" dirty="0">
              <a:solidFill>
                <a:srgbClr val="CC9900"/>
              </a:solidFill>
              <a:latin typeface="BankGothic Md BT" pitchFamily="34" charset="0"/>
            </a:endParaRPr>
          </a:p>
        </p:txBody>
      </p:sp>
      <p:sp>
        <p:nvSpPr>
          <p:cNvPr id="172" name="Oval 171"/>
          <p:cNvSpPr>
            <a:spLocks noChangeAspect="1"/>
          </p:cNvSpPr>
          <p:nvPr/>
        </p:nvSpPr>
        <p:spPr>
          <a:xfrm>
            <a:off x="5166357" y="2891793"/>
            <a:ext cx="91453" cy="91453"/>
          </a:xfrm>
          <a:prstGeom prst="ellipse">
            <a:avLst/>
          </a:prstGeom>
          <a:solidFill>
            <a:srgbClr val="005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alpha val="95000"/>
          </a:schemeClr>
        </a:solidFill>
        <a:effectLst/>
      </p:bgPr>
    </p:bg>
    <p:spTree>
      <p:nvGrpSpPr>
        <p:cNvPr id="1" name=""/>
        <p:cNvGrpSpPr/>
        <p:nvPr/>
      </p:nvGrpSpPr>
      <p:grpSpPr>
        <a:xfrm>
          <a:off x="0" y="0"/>
          <a:ext cx="0" cy="0"/>
          <a:chOff x="0" y="0"/>
          <a:chExt cx="0" cy="0"/>
        </a:xfrm>
      </p:grpSpPr>
      <p:sp>
        <p:nvSpPr>
          <p:cNvPr id="8" name="Rectangle 7"/>
          <p:cNvSpPr/>
          <p:nvPr/>
        </p:nvSpPr>
        <p:spPr>
          <a:xfrm>
            <a:off x="0" y="1123950"/>
            <a:ext cx="9144000" cy="2819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flipV="1">
            <a:off x="2438400" y="717374"/>
            <a:ext cx="5334000" cy="350520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55"/>
          <p:cNvGrpSpPr/>
          <p:nvPr/>
        </p:nvGrpSpPr>
        <p:grpSpPr>
          <a:xfrm>
            <a:off x="2364581" y="171450"/>
            <a:ext cx="5422180" cy="4361688"/>
            <a:chOff x="2364581" y="171450"/>
            <a:chExt cx="5422180" cy="4361688"/>
          </a:xfrm>
        </p:grpSpPr>
        <p:sp>
          <p:nvSpPr>
            <p:cNvPr id="15" name="Rectangle 14"/>
            <p:cNvSpPr/>
            <p:nvPr/>
          </p:nvSpPr>
          <p:spPr>
            <a:xfrm>
              <a:off x="2407920" y="171450"/>
              <a:ext cx="5364480" cy="436168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880126" y="2346159"/>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54687" y="2344534"/>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027709" y="2350195"/>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098479" y="2344276"/>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172584" y="2349073"/>
              <a:ext cx="43434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00945" y="66516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93196" y="1147197"/>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85447" y="1626354"/>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77698" y="211503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77698" y="2601941"/>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72330" y="3084085"/>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64581" y="3568610"/>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5447" y="4050433"/>
              <a:ext cx="5385816" cy="1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161"/>
          <p:cNvGrpSpPr/>
          <p:nvPr/>
        </p:nvGrpSpPr>
        <p:grpSpPr>
          <a:xfrm>
            <a:off x="2320176" y="168038"/>
            <a:ext cx="96137" cy="4233279"/>
            <a:chOff x="2320176" y="168038"/>
            <a:chExt cx="96137" cy="4233279"/>
          </a:xfrm>
        </p:grpSpPr>
        <p:grpSp>
          <p:nvGrpSpPr>
            <p:cNvPr id="4" name="Group 152"/>
            <p:cNvGrpSpPr/>
            <p:nvPr/>
          </p:nvGrpSpPr>
          <p:grpSpPr>
            <a:xfrm>
              <a:off x="2333008" y="168038"/>
              <a:ext cx="79714" cy="352662"/>
              <a:chOff x="2333008" y="168038"/>
              <a:chExt cx="79714" cy="352662"/>
            </a:xfrm>
          </p:grpSpPr>
          <p:cxnSp>
            <p:nvCxnSpPr>
              <p:cNvPr id="34" name="Straight Connector 33"/>
              <p:cNvCxnSpPr/>
              <p:nvPr/>
            </p:nvCxnSpPr>
            <p:spPr>
              <a:xfrm>
                <a:off x="2333008" y="16803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4"/>
            <p:cNvGrpSpPr/>
            <p:nvPr/>
          </p:nvGrpSpPr>
          <p:grpSpPr>
            <a:xfrm>
              <a:off x="2325964" y="660420"/>
              <a:ext cx="86245" cy="351627"/>
              <a:chOff x="2326477" y="169073"/>
              <a:chExt cx="86245" cy="351627"/>
            </a:xfrm>
          </p:grpSpPr>
          <p:cxnSp>
            <p:nvCxnSpPr>
              <p:cNvPr id="46" name="Straight Connector 4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4"/>
            <p:cNvGrpSpPr/>
            <p:nvPr/>
          </p:nvGrpSpPr>
          <p:grpSpPr>
            <a:xfrm>
              <a:off x="2323070" y="1146993"/>
              <a:ext cx="86245" cy="351627"/>
              <a:chOff x="2326477" y="169073"/>
              <a:chExt cx="86245" cy="351627"/>
            </a:xfrm>
          </p:grpSpPr>
          <p:cxnSp>
            <p:nvCxnSpPr>
              <p:cNvPr id="56" name="Straight Connector 5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4"/>
            <p:cNvGrpSpPr/>
            <p:nvPr/>
          </p:nvGrpSpPr>
          <p:grpSpPr>
            <a:xfrm>
              <a:off x="2320176" y="1628792"/>
              <a:ext cx="86245" cy="351627"/>
              <a:chOff x="2326477" y="169073"/>
              <a:chExt cx="86245" cy="351627"/>
            </a:xfrm>
          </p:grpSpPr>
          <p:cxnSp>
            <p:nvCxnSpPr>
              <p:cNvPr id="66" name="Straight Connector 6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74"/>
            <p:cNvGrpSpPr/>
            <p:nvPr/>
          </p:nvGrpSpPr>
          <p:grpSpPr>
            <a:xfrm>
              <a:off x="2324425" y="2115365"/>
              <a:ext cx="86245" cy="351627"/>
              <a:chOff x="2326477" y="169073"/>
              <a:chExt cx="86245" cy="351627"/>
            </a:xfrm>
          </p:grpSpPr>
          <p:cxnSp>
            <p:nvCxnSpPr>
              <p:cNvPr id="76" name="Straight Connector 7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84"/>
            <p:cNvGrpSpPr/>
            <p:nvPr/>
          </p:nvGrpSpPr>
          <p:grpSpPr>
            <a:xfrm>
              <a:off x="2323912" y="2601938"/>
              <a:ext cx="86245" cy="351627"/>
              <a:chOff x="2326477" y="169073"/>
              <a:chExt cx="86245" cy="351627"/>
            </a:xfrm>
          </p:grpSpPr>
          <p:cxnSp>
            <p:nvCxnSpPr>
              <p:cNvPr id="86" name="Straight Connector 8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94"/>
            <p:cNvGrpSpPr/>
            <p:nvPr/>
          </p:nvGrpSpPr>
          <p:grpSpPr>
            <a:xfrm>
              <a:off x="2325964" y="3079760"/>
              <a:ext cx="86245" cy="351627"/>
              <a:chOff x="2326477" y="169073"/>
              <a:chExt cx="86245" cy="351627"/>
            </a:xfrm>
          </p:grpSpPr>
          <p:cxnSp>
            <p:nvCxnSpPr>
              <p:cNvPr id="96" name="Straight Connector 9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04"/>
            <p:cNvGrpSpPr/>
            <p:nvPr/>
          </p:nvGrpSpPr>
          <p:grpSpPr>
            <a:xfrm>
              <a:off x="2328016" y="3564725"/>
              <a:ext cx="86245" cy="351627"/>
              <a:chOff x="2326477" y="169073"/>
              <a:chExt cx="86245" cy="351627"/>
            </a:xfrm>
          </p:grpSpPr>
          <p:cxnSp>
            <p:nvCxnSpPr>
              <p:cNvPr id="106" name="Straight Connector 10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14"/>
            <p:cNvGrpSpPr/>
            <p:nvPr/>
          </p:nvGrpSpPr>
          <p:grpSpPr>
            <a:xfrm>
              <a:off x="2330068" y="4049690"/>
              <a:ext cx="86245" cy="351627"/>
              <a:chOff x="2326477" y="169073"/>
              <a:chExt cx="86245" cy="351627"/>
            </a:xfrm>
          </p:grpSpPr>
          <p:cxnSp>
            <p:nvCxnSpPr>
              <p:cNvPr id="116" name="Straight Connector 115"/>
              <p:cNvCxnSpPr/>
              <p:nvPr/>
            </p:nvCxnSpPr>
            <p:spPr>
              <a:xfrm>
                <a:off x="2326477" y="169073"/>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362200" y="2024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362200" y="228598"/>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362208" y="25797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64597" y="287344"/>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364605" y="323860"/>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64613" y="372281"/>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367002" y="432607"/>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66489" y="519112"/>
                <a:ext cx="45720"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25" name="Straight Connector 124"/>
          <p:cNvCxnSpPr/>
          <p:nvPr/>
        </p:nvCxnSpPr>
        <p:spPr>
          <a:xfrm>
            <a:off x="2333740" y="4530267"/>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3015648" y="4580708"/>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088924" y="4575764"/>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5164477"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6235722"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7301843" y="4575016"/>
            <a:ext cx="7620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159"/>
          <p:cNvGrpSpPr/>
          <p:nvPr/>
        </p:nvGrpSpPr>
        <p:grpSpPr>
          <a:xfrm>
            <a:off x="1295400" y="30708"/>
            <a:ext cx="1066800" cy="4629777"/>
            <a:chOff x="1295400" y="30708"/>
            <a:chExt cx="1066800" cy="4629777"/>
          </a:xfrm>
        </p:grpSpPr>
        <p:sp>
          <p:nvSpPr>
            <p:cNvPr id="22" name="TextBox 21"/>
            <p:cNvSpPr txBox="1"/>
            <p:nvPr/>
          </p:nvSpPr>
          <p:spPr>
            <a:xfrm rot="16200000">
              <a:off x="132893" y="2374357"/>
              <a:ext cx="2837796" cy="338554"/>
            </a:xfrm>
            <a:prstGeom prst="rect">
              <a:avLst/>
            </a:prstGeom>
            <a:noFill/>
          </p:spPr>
          <p:txBody>
            <a:bodyPr wrap="square" rtlCol="0">
              <a:spAutoFit/>
            </a:bodyPr>
            <a:lstStyle/>
            <a:p>
              <a:r>
                <a:rPr lang="en-US" sz="1600" dirty="0" smtClean="0">
                  <a:solidFill>
                    <a:schemeClr val="bg1"/>
                  </a:solidFill>
                  <a:latin typeface="BankGothic Md BT" pitchFamily="34" charset="0"/>
                </a:rPr>
                <a:t>Performance  (</a:t>
              </a:r>
              <a:r>
                <a:rPr lang="en-US" sz="1600" dirty="0" err="1" smtClean="0">
                  <a:solidFill>
                    <a:schemeClr val="bg1"/>
                  </a:solidFill>
                  <a:latin typeface="BankGothic Md BT" pitchFamily="34" charset="0"/>
                </a:rPr>
                <a:t>TFlops</a:t>
              </a:r>
              <a:r>
                <a:rPr lang="en-US" sz="1600" dirty="0" smtClean="0">
                  <a:solidFill>
                    <a:schemeClr val="bg1"/>
                  </a:solidFill>
                  <a:latin typeface="BankGothic Md BT" pitchFamily="34" charset="0"/>
                </a:rPr>
                <a:t>)</a:t>
              </a:r>
              <a:endParaRPr lang="en-US" sz="1600" dirty="0">
                <a:solidFill>
                  <a:schemeClr val="bg1"/>
                </a:solidFill>
                <a:latin typeface="BankGothic Md BT" pitchFamily="34" charset="0"/>
              </a:endParaRPr>
            </a:p>
          </p:txBody>
        </p:sp>
        <p:sp>
          <p:nvSpPr>
            <p:cNvPr id="132" name="TextBox 131"/>
            <p:cNvSpPr txBox="1"/>
            <p:nvPr/>
          </p:nvSpPr>
          <p:spPr>
            <a:xfrm>
              <a:off x="1295400" y="3070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100000</a:t>
              </a:r>
              <a:endParaRPr lang="en-US" sz="1200" dirty="0">
                <a:solidFill>
                  <a:schemeClr val="bg1"/>
                </a:solidFill>
                <a:latin typeface="BankGothic Md BT" pitchFamily="34" charset="0"/>
              </a:endParaRPr>
            </a:p>
          </p:txBody>
        </p:sp>
        <p:sp>
          <p:nvSpPr>
            <p:cNvPr id="133" name="TextBox 132"/>
            <p:cNvSpPr txBox="1"/>
            <p:nvPr/>
          </p:nvSpPr>
          <p:spPr>
            <a:xfrm>
              <a:off x="1295400" y="51435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10000</a:t>
              </a:r>
              <a:endParaRPr lang="en-US" sz="1200" dirty="0">
                <a:solidFill>
                  <a:schemeClr val="bg1"/>
                </a:solidFill>
                <a:latin typeface="BankGothic Md BT" pitchFamily="34" charset="0"/>
              </a:endParaRPr>
            </a:p>
          </p:txBody>
        </p:sp>
        <p:sp>
          <p:nvSpPr>
            <p:cNvPr id="134" name="TextBox 133"/>
            <p:cNvSpPr txBox="1"/>
            <p:nvPr/>
          </p:nvSpPr>
          <p:spPr>
            <a:xfrm>
              <a:off x="1295400" y="99799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1000</a:t>
              </a:r>
              <a:endParaRPr lang="en-US" sz="1200" dirty="0">
                <a:solidFill>
                  <a:schemeClr val="bg1"/>
                </a:solidFill>
                <a:latin typeface="BankGothic Md BT" pitchFamily="34" charset="0"/>
              </a:endParaRPr>
            </a:p>
          </p:txBody>
        </p:sp>
        <p:sp>
          <p:nvSpPr>
            <p:cNvPr id="135" name="TextBox 134"/>
            <p:cNvSpPr txBox="1"/>
            <p:nvPr/>
          </p:nvSpPr>
          <p:spPr>
            <a:xfrm>
              <a:off x="1295400" y="148163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100</a:t>
              </a:r>
              <a:endParaRPr lang="en-US" sz="1200" dirty="0">
                <a:solidFill>
                  <a:schemeClr val="bg1"/>
                </a:solidFill>
                <a:latin typeface="BankGothic Md BT" pitchFamily="34" charset="0"/>
              </a:endParaRPr>
            </a:p>
          </p:txBody>
        </p:sp>
        <p:sp>
          <p:nvSpPr>
            <p:cNvPr id="136" name="TextBox 135"/>
            <p:cNvSpPr txBox="1"/>
            <p:nvPr/>
          </p:nvSpPr>
          <p:spPr>
            <a:xfrm>
              <a:off x="1295400" y="196527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10</a:t>
              </a:r>
              <a:endParaRPr lang="en-US" sz="1200" dirty="0">
                <a:solidFill>
                  <a:schemeClr val="bg1"/>
                </a:solidFill>
                <a:latin typeface="BankGothic Md BT" pitchFamily="34" charset="0"/>
              </a:endParaRPr>
            </a:p>
          </p:txBody>
        </p:sp>
        <p:sp>
          <p:nvSpPr>
            <p:cNvPr id="137" name="TextBox 136"/>
            <p:cNvSpPr txBox="1"/>
            <p:nvPr/>
          </p:nvSpPr>
          <p:spPr>
            <a:xfrm>
              <a:off x="1295400" y="2448918"/>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a:t>
              </a:r>
              <a:endParaRPr lang="en-US" sz="1200" dirty="0">
                <a:solidFill>
                  <a:schemeClr val="bg1"/>
                </a:solidFill>
                <a:latin typeface="BankGothic Md BT" pitchFamily="34" charset="0"/>
              </a:endParaRPr>
            </a:p>
          </p:txBody>
        </p:sp>
        <p:sp>
          <p:nvSpPr>
            <p:cNvPr id="138" name="TextBox 137"/>
            <p:cNvSpPr txBox="1"/>
            <p:nvPr/>
          </p:nvSpPr>
          <p:spPr>
            <a:xfrm>
              <a:off x="1295400" y="2932560"/>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0.1</a:t>
              </a:r>
              <a:endParaRPr lang="en-US" sz="1200" dirty="0">
                <a:solidFill>
                  <a:schemeClr val="bg1"/>
                </a:solidFill>
                <a:latin typeface="BankGothic Md BT" pitchFamily="34" charset="0"/>
              </a:endParaRPr>
            </a:p>
          </p:txBody>
        </p:sp>
        <p:sp>
          <p:nvSpPr>
            <p:cNvPr id="139" name="TextBox 138"/>
            <p:cNvSpPr txBox="1"/>
            <p:nvPr/>
          </p:nvSpPr>
          <p:spPr>
            <a:xfrm>
              <a:off x="1295400" y="3416202"/>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0.01</a:t>
              </a:r>
              <a:endParaRPr lang="en-US" sz="1200" dirty="0">
                <a:solidFill>
                  <a:schemeClr val="bg1"/>
                </a:solidFill>
                <a:latin typeface="BankGothic Md BT" pitchFamily="34" charset="0"/>
              </a:endParaRPr>
            </a:p>
          </p:txBody>
        </p:sp>
        <p:sp>
          <p:nvSpPr>
            <p:cNvPr id="140" name="TextBox 139"/>
            <p:cNvSpPr txBox="1"/>
            <p:nvPr/>
          </p:nvSpPr>
          <p:spPr>
            <a:xfrm>
              <a:off x="1295400" y="3899844"/>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1E-3</a:t>
              </a:r>
              <a:endParaRPr lang="en-US" sz="1200" dirty="0">
                <a:solidFill>
                  <a:schemeClr val="bg1"/>
                </a:solidFill>
                <a:latin typeface="BankGothic Md BT" pitchFamily="34" charset="0"/>
              </a:endParaRPr>
            </a:p>
          </p:txBody>
        </p:sp>
        <p:sp>
          <p:nvSpPr>
            <p:cNvPr id="141" name="TextBox 140"/>
            <p:cNvSpPr txBox="1"/>
            <p:nvPr/>
          </p:nvSpPr>
          <p:spPr>
            <a:xfrm>
              <a:off x="1295400" y="4383486"/>
              <a:ext cx="1066800" cy="276999"/>
            </a:xfrm>
            <a:prstGeom prst="rect">
              <a:avLst/>
            </a:prstGeom>
            <a:noFill/>
          </p:spPr>
          <p:txBody>
            <a:bodyPr wrap="square" rtlCol="0">
              <a:spAutoFit/>
            </a:bodyPr>
            <a:lstStyle/>
            <a:p>
              <a:pPr algn="r"/>
              <a:r>
                <a:rPr lang="en-US" sz="1200" dirty="0" smtClean="0">
                  <a:solidFill>
                    <a:schemeClr val="bg1"/>
                  </a:solidFill>
                  <a:latin typeface="BankGothic Md BT" pitchFamily="34" charset="0"/>
                </a:rPr>
                <a:t>1E-4</a:t>
              </a:r>
              <a:endParaRPr lang="en-US" sz="1200" dirty="0">
                <a:solidFill>
                  <a:schemeClr val="bg1"/>
                </a:solidFill>
                <a:latin typeface="BankGothic Md BT" pitchFamily="34" charset="0"/>
              </a:endParaRPr>
            </a:p>
          </p:txBody>
        </p:sp>
      </p:grpSp>
      <p:grpSp>
        <p:nvGrpSpPr>
          <p:cNvPr id="16" name="Group 160"/>
          <p:cNvGrpSpPr/>
          <p:nvPr/>
        </p:nvGrpSpPr>
        <p:grpSpPr>
          <a:xfrm>
            <a:off x="2667000" y="4584482"/>
            <a:ext cx="5029200" cy="559018"/>
            <a:chOff x="2667000" y="4584482"/>
            <a:chExt cx="5029200" cy="559018"/>
          </a:xfrm>
        </p:grpSpPr>
        <p:sp>
          <p:nvSpPr>
            <p:cNvPr id="23" name="TextBox 22"/>
            <p:cNvSpPr txBox="1"/>
            <p:nvPr/>
          </p:nvSpPr>
          <p:spPr>
            <a:xfrm>
              <a:off x="4572000" y="4804946"/>
              <a:ext cx="852408" cy="338554"/>
            </a:xfrm>
            <a:prstGeom prst="rect">
              <a:avLst/>
            </a:prstGeom>
            <a:noFill/>
          </p:spPr>
          <p:txBody>
            <a:bodyPr wrap="square" rtlCol="0">
              <a:spAutoFit/>
            </a:bodyPr>
            <a:lstStyle/>
            <a:p>
              <a:r>
                <a:rPr lang="en-US" sz="1600" dirty="0" smtClean="0">
                  <a:solidFill>
                    <a:schemeClr val="bg1"/>
                  </a:solidFill>
                  <a:latin typeface="BankGothic Md BT" pitchFamily="34" charset="0"/>
                </a:rPr>
                <a:t>Year</a:t>
              </a:r>
              <a:endParaRPr lang="en-US" dirty="0">
                <a:solidFill>
                  <a:schemeClr val="bg1"/>
                </a:solidFill>
                <a:latin typeface="BankGothic Md BT" pitchFamily="34" charset="0"/>
              </a:endParaRPr>
            </a:p>
          </p:txBody>
        </p:sp>
        <p:sp>
          <p:nvSpPr>
            <p:cNvPr id="147" name="TextBox 146"/>
            <p:cNvSpPr txBox="1"/>
            <p:nvPr/>
          </p:nvSpPr>
          <p:spPr>
            <a:xfrm>
              <a:off x="2667000" y="4584482"/>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1995</a:t>
              </a:r>
              <a:endParaRPr lang="en-US" sz="1400" dirty="0">
                <a:solidFill>
                  <a:schemeClr val="bg1"/>
                </a:solidFill>
                <a:latin typeface="BankGothic Md BT" pitchFamily="34" charset="0"/>
              </a:endParaRPr>
            </a:p>
          </p:txBody>
        </p:sp>
        <p:sp>
          <p:nvSpPr>
            <p:cNvPr id="148" name="TextBox 147"/>
            <p:cNvSpPr txBox="1"/>
            <p:nvPr/>
          </p:nvSpPr>
          <p:spPr>
            <a:xfrm>
              <a:off x="3733800" y="4586758"/>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2000</a:t>
              </a:r>
              <a:endParaRPr lang="en-US" sz="1400" dirty="0">
                <a:solidFill>
                  <a:schemeClr val="bg1"/>
                </a:solidFill>
                <a:latin typeface="BankGothic Md BT" pitchFamily="34" charset="0"/>
              </a:endParaRPr>
            </a:p>
          </p:txBody>
        </p:sp>
        <p:sp>
          <p:nvSpPr>
            <p:cNvPr id="149" name="TextBox 148"/>
            <p:cNvSpPr txBox="1"/>
            <p:nvPr/>
          </p:nvSpPr>
          <p:spPr>
            <a:xfrm>
              <a:off x="4800600" y="4589034"/>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2005</a:t>
              </a:r>
              <a:endParaRPr lang="en-US" sz="1400" dirty="0">
                <a:solidFill>
                  <a:schemeClr val="bg1"/>
                </a:solidFill>
                <a:latin typeface="BankGothic Md BT" pitchFamily="34" charset="0"/>
              </a:endParaRPr>
            </a:p>
          </p:txBody>
        </p:sp>
        <p:sp>
          <p:nvSpPr>
            <p:cNvPr id="150" name="TextBox 149"/>
            <p:cNvSpPr txBox="1"/>
            <p:nvPr/>
          </p:nvSpPr>
          <p:spPr>
            <a:xfrm>
              <a:off x="5867400" y="4591310"/>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2010</a:t>
              </a:r>
              <a:endParaRPr lang="en-US" sz="1400" dirty="0">
                <a:solidFill>
                  <a:schemeClr val="bg1"/>
                </a:solidFill>
                <a:latin typeface="BankGothic Md BT" pitchFamily="34" charset="0"/>
              </a:endParaRPr>
            </a:p>
          </p:txBody>
        </p:sp>
        <p:sp>
          <p:nvSpPr>
            <p:cNvPr id="151" name="TextBox 150"/>
            <p:cNvSpPr txBox="1"/>
            <p:nvPr/>
          </p:nvSpPr>
          <p:spPr>
            <a:xfrm>
              <a:off x="6934200" y="4593586"/>
              <a:ext cx="762000" cy="307777"/>
            </a:xfrm>
            <a:prstGeom prst="rect">
              <a:avLst/>
            </a:prstGeom>
            <a:noFill/>
          </p:spPr>
          <p:txBody>
            <a:bodyPr wrap="square" rtlCol="0">
              <a:spAutoFit/>
            </a:bodyPr>
            <a:lstStyle/>
            <a:p>
              <a:r>
                <a:rPr lang="en-US" sz="1400" dirty="0" smtClean="0">
                  <a:solidFill>
                    <a:schemeClr val="bg1"/>
                  </a:solidFill>
                  <a:latin typeface="BankGothic Md BT" pitchFamily="34" charset="0"/>
                </a:rPr>
                <a:t>2015</a:t>
              </a:r>
              <a:endParaRPr lang="en-US" sz="1400" dirty="0">
                <a:solidFill>
                  <a:schemeClr val="bg1"/>
                </a:solidFill>
                <a:latin typeface="BankGothic Md BT" pitchFamily="34" charset="0"/>
              </a:endParaRPr>
            </a:p>
          </p:txBody>
        </p:sp>
      </p:grpSp>
      <p:sp>
        <p:nvSpPr>
          <p:cNvPr id="154" name="Rounded Rectangle 153"/>
          <p:cNvSpPr/>
          <p:nvPr/>
        </p:nvSpPr>
        <p:spPr>
          <a:xfrm rot="3420000">
            <a:off x="4825872" y="-1148369"/>
            <a:ext cx="45720" cy="585216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3420000">
            <a:off x="5074027" y="-565454"/>
            <a:ext cx="45720" cy="6400800"/>
          </a:xfrm>
          <a:prstGeom prst="roundRect">
            <a:avLst/>
          </a:prstGeom>
          <a:solidFill>
            <a:srgbClr val="CC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a:spLocks noChangeAspect="1"/>
          </p:cNvSpPr>
          <p:nvPr/>
        </p:nvSpPr>
        <p:spPr>
          <a:xfrm>
            <a:off x="5790090" y="1420867"/>
            <a:ext cx="129540" cy="129540"/>
          </a:xfrm>
          <a:prstGeom prst="rect">
            <a:avLst/>
          </a:prstGeom>
          <a:solidFill>
            <a:schemeClr val="tx1">
              <a:lumMod val="75000"/>
              <a:lumOff val="2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a:spLocks noChangeAspect="1"/>
          </p:cNvSpPr>
          <p:nvPr/>
        </p:nvSpPr>
        <p:spPr>
          <a:xfrm>
            <a:off x="5796484" y="1652097"/>
            <a:ext cx="129540" cy="129540"/>
          </a:xfrm>
          <a:prstGeom prst="rect">
            <a:avLst/>
          </a:prstGeom>
          <a:solidFill>
            <a:schemeClr val="bg1">
              <a:lumMod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715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65"/>
          <p:cNvGrpSpPr/>
          <p:nvPr/>
        </p:nvGrpSpPr>
        <p:grpSpPr>
          <a:xfrm>
            <a:off x="3261466" y="4522498"/>
            <a:ext cx="624734" cy="50771"/>
            <a:chOff x="3261466" y="4522498"/>
            <a:chExt cx="624734" cy="50771"/>
          </a:xfrm>
        </p:grpSpPr>
        <p:cxnSp>
          <p:nvCxnSpPr>
            <p:cNvPr id="143" name="Straight Connector 14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66"/>
          <p:cNvGrpSpPr/>
          <p:nvPr/>
        </p:nvGrpSpPr>
        <p:grpSpPr>
          <a:xfrm>
            <a:off x="4341812" y="4522439"/>
            <a:ext cx="624734" cy="50771"/>
            <a:chOff x="3261466" y="4520776"/>
            <a:chExt cx="624734" cy="50771"/>
          </a:xfrm>
        </p:grpSpPr>
        <p:cxnSp>
          <p:nvCxnSpPr>
            <p:cNvPr id="168" name="Straight Connector 16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459530" y="4542842"/>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176"/>
          <p:cNvGrpSpPr/>
          <p:nvPr/>
        </p:nvGrpSpPr>
        <p:grpSpPr>
          <a:xfrm>
            <a:off x="5437401" y="4522498"/>
            <a:ext cx="624734" cy="50771"/>
            <a:chOff x="3261466" y="4522498"/>
            <a:chExt cx="624734" cy="50771"/>
          </a:xfrm>
        </p:grpSpPr>
        <p:cxnSp>
          <p:nvCxnSpPr>
            <p:cNvPr id="178" name="Straight Connector 17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181"/>
          <p:cNvGrpSpPr/>
          <p:nvPr/>
        </p:nvGrpSpPr>
        <p:grpSpPr>
          <a:xfrm>
            <a:off x="2451946" y="4522498"/>
            <a:ext cx="404604" cy="50771"/>
            <a:chOff x="3481596" y="4522498"/>
            <a:chExt cx="404604" cy="50771"/>
          </a:xfrm>
        </p:grpSpPr>
        <p:cxnSp>
          <p:nvCxnSpPr>
            <p:cNvPr id="184" name="Straight Connector 18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3652568" y="4544564"/>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862546" y="4546286"/>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186"/>
          <p:cNvGrpSpPr/>
          <p:nvPr/>
        </p:nvGrpSpPr>
        <p:grpSpPr>
          <a:xfrm>
            <a:off x="6502395" y="4522414"/>
            <a:ext cx="624734" cy="50886"/>
            <a:chOff x="3261466" y="4525827"/>
            <a:chExt cx="624734" cy="50886"/>
          </a:xfrm>
        </p:grpSpPr>
        <p:cxnSp>
          <p:nvCxnSpPr>
            <p:cNvPr id="188" name="Straight Connector 187"/>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3652568" y="4551337"/>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3862546" y="4553059"/>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191"/>
          <p:cNvGrpSpPr/>
          <p:nvPr/>
        </p:nvGrpSpPr>
        <p:grpSpPr>
          <a:xfrm>
            <a:off x="7555758" y="4515641"/>
            <a:ext cx="221718" cy="47442"/>
            <a:chOff x="3261466" y="4525827"/>
            <a:chExt cx="221718" cy="47442"/>
          </a:xfrm>
        </p:grpSpPr>
        <p:cxnSp>
          <p:nvCxnSpPr>
            <p:cNvPr id="193" name="Straight Connector 192"/>
            <p:cNvCxnSpPr/>
            <p:nvPr/>
          </p:nvCxnSpPr>
          <p:spPr>
            <a:xfrm rot="5400000">
              <a:off x="3239400" y="4547893"/>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3459530" y="4549615"/>
              <a:ext cx="45720" cy="15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6" name="TextBox 205"/>
          <p:cNvSpPr txBox="1"/>
          <p:nvPr/>
        </p:nvSpPr>
        <p:spPr>
          <a:xfrm rot="19591128">
            <a:off x="2456230" y="2598926"/>
            <a:ext cx="3333108" cy="276999"/>
          </a:xfrm>
          <a:prstGeom prst="rect">
            <a:avLst/>
          </a:prstGeom>
          <a:noFill/>
        </p:spPr>
        <p:txBody>
          <a:bodyPr wrap="square" rtlCol="0">
            <a:spAutoFit/>
          </a:bodyPr>
          <a:lstStyle/>
          <a:p>
            <a:r>
              <a:rPr lang="en-US" sz="1200" spc="300" dirty="0" smtClean="0">
                <a:solidFill>
                  <a:srgbClr val="CC9900"/>
                </a:solidFill>
                <a:latin typeface="BankGothic Md BT" pitchFamily="34" charset="0"/>
              </a:rPr>
              <a:t>TOP 500 Supercomputers</a:t>
            </a:r>
            <a:endParaRPr lang="en-US" sz="1200" spc="300" dirty="0">
              <a:solidFill>
                <a:srgbClr val="CC9900"/>
              </a:solidFill>
              <a:latin typeface="BankGothic Md BT" pitchFamily="34" charset="0"/>
            </a:endParaRPr>
          </a:p>
        </p:txBody>
      </p:sp>
      <p:sp>
        <p:nvSpPr>
          <p:cNvPr id="172" name="Freeform 171"/>
          <p:cNvSpPr/>
          <p:nvPr/>
        </p:nvSpPr>
        <p:spPr>
          <a:xfrm>
            <a:off x="5242560" y="2920576"/>
            <a:ext cx="228600" cy="45720"/>
          </a:xfrm>
          <a:custGeom>
            <a:avLst/>
            <a:gdLst>
              <a:gd name="connsiteX0" fmla="*/ 0 w 548640"/>
              <a:gd name="connsiteY0" fmla="*/ 7620 h 45720"/>
              <a:gd name="connsiteX1" fmla="*/ 2232 w 548640"/>
              <a:gd name="connsiteY1" fmla="*/ 2232 h 45720"/>
              <a:gd name="connsiteX2" fmla="*/ 7620 w 548640"/>
              <a:gd name="connsiteY2" fmla="*/ 0 h 45720"/>
              <a:gd name="connsiteX3" fmla="*/ 541020 w 548640"/>
              <a:gd name="connsiteY3" fmla="*/ 0 h 45720"/>
              <a:gd name="connsiteX4" fmla="*/ 546408 w 548640"/>
              <a:gd name="connsiteY4" fmla="*/ 2232 h 45720"/>
              <a:gd name="connsiteX5" fmla="*/ 548640 w 548640"/>
              <a:gd name="connsiteY5" fmla="*/ 7620 h 45720"/>
              <a:gd name="connsiteX6" fmla="*/ 548640 w 548640"/>
              <a:gd name="connsiteY6" fmla="*/ 38100 h 45720"/>
              <a:gd name="connsiteX7" fmla="*/ 546408 w 548640"/>
              <a:gd name="connsiteY7" fmla="*/ 43488 h 45720"/>
              <a:gd name="connsiteX8" fmla="*/ 541020 w 548640"/>
              <a:gd name="connsiteY8" fmla="*/ 45720 h 45720"/>
              <a:gd name="connsiteX9" fmla="*/ 7620 w 548640"/>
              <a:gd name="connsiteY9" fmla="*/ 45720 h 45720"/>
              <a:gd name="connsiteX10" fmla="*/ 2232 w 548640"/>
              <a:gd name="connsiteY10" fmla="*/ 43488 h 45720"/>
              <a:gd name="connsiteX11" fmla="*/ 0 w 548640"/>
              <a:gd name="connsiteY11" fmla="*/ 38100 h 45720"/>
              <a:gd name="connsiteX12" fmla="*/ 0 w 548640"/>
              <a:gd name="connsiteY12" fmla="*/ 76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640" h="45720">
                <a:moveTo>
                  <a:pt x="0" y="7620"/>
                </a:moveTo>
                <a:cubicBezTo>
                  <a:pt x="0" y="5599"/>
                  <a:pt x="803" y="3661"/>
                  <a:pt x="2232" y="2232"/>
                </a:cubicBezTo>
                <a:cubicBezTo>
                  <a:pt x="3661" y="803"/>
                  <a:pt x="5599" y="0"/>
                  <a:pt x="7620" y="0"/>
                </a:cubicBezTo>
                <a:lnTo>
                  <a:pt x="541020" y="0"/>
                </a:lnTo>
                <a:cubicBezTo>
                  <a:pt x="543041" y="0"/>
                  <a:pt x="544979" y="803"/>
                  <a:pt x="546408" y="2232"/>
                </a:cubicBezTo>
                <a:cubicBezTo>
                  <a:pt x="547837" y="3661"/>
                  <a:pt x="548640" y="5599"/>
                  <a:pt x="548640" y="7620"/>
                </a:cubicBezTo>
                <a:lnTo>
                  <a:pt x="548640" y="38100"/>
                </a:lnTo>
                <a:cubicBezTo>
                  <a:pt x="548640" y="40121"/>
                  <a:pt x="547837" y="42059"/>
                  <a:pt x="546408" y="43488"/>
                </a:cubicBezTo>
                <a:cubicBezTo>
                  <a:pt x="544979" y="44917"/>
                  <a:pt x="543041" y="45720"/>
                  <a:pt x="541020" y="45720"/>
                </a:cubicBezTo>
                <a:lnTo>
                  <a:pt x="7620" y="45720"/>
                </a:lnTo>
                <a:cubicBezTo>
                  <a:pt x="5599" y="45720"/>
                  <a:pt x="3661" y="44917"/>
                  <a:pt x="2232" y="43488"/>
                </a:cubicBezTo>
                <a:cubicBezTo>
                  <a:pt x="803" y="42059"/>
                  <a:pt x="0" y="40121"/>
                  <a:pt x="0" y="38100"/>
                </a:cubicBezTo>
                <a:lnTo>
                  <a:pt x="0" y="7620"/>
                </a:lnTo>
                <a:close/>
              </a:path>
            </a:pathLst>
          </a:cu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5166357" y="2891793"/>
            <a:ext cx="91453" cy="91453"/>
          </a:xfrm>
          <a:prstGeom prst="ellipse">
            <a:avLst/>
          </a:prstGeom>
          <a:solidFill>
            <a:srgbClr val="005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5418667" y="2910418"/>
            <a:ext cx="71828" cy="71828"/>
          </a:xfrm>
          <a:prstGeom prst="ellipse">
            <a:avLst/>
          </a:prstGeom>
          <a:solidFill>
            <a:srgbClr val="005024"/>
          </a:solidFill>
          <a:ln>
            <a:noFill/>
          </a:ln>
          <a:effectLst>
            <a:outerShdw blurRad="44450" dist="27940" dir="5400000" sx="1000" sy="1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5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2701</TotalTime>
  <Words>584</Words>
  <Application>Microsoft Office PowerPoint</Application>
  <PresentationFormat>On-screen Show (16:9)</PresentationFormat>
  <Paragraphs>330</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BankGothic Md BT</vt:lpstr>
      <vt:lpstr>Wingdings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korisnik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korisnik</dc:creator>
  <cp:lastModifiedBy>Antun Balaz</cp:lastModifiedBy>
  <cp:revision>434</cp:revision>
  <dcterms:created xsi:type="dcterms:W3CDTF">2009-01-20T18:00:23Z</dcterms:created>
  <dcterms:modified xsi:type="dcterms:W3CDTF">2009-01-22T10:16:10Z</dcterms:modified>
</cp:coreProperties>
</file>